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6" r:id="rId1"/>
  </p:sldMasterIdLst>
  <p:notesMasterIdLst>
    <p:notesMasterId r:id="rId27"/>
  </p:notesMasterIdLst>
  <p:sldIdLst>
    <p:sldId id="256" r:id="rId2"/>
    <p:sldId id="257" r:id="rId3"/>
    <p:sldId id="264" r:id="rId4"/>
    <p:sldId id="266" r:id="rId5"/>
    <p:sldId id="267" r:id="rId6"/>
    <p:sldId id="258" r:id="rId7"/>
    <p:sldId id="279" r:id="rId8"/>
    <p:sldId id="280" r:id="rId9"/>
    <p:sldId id="268" r:id="rId10"/>
    <p:sldId id="269" r:id="rId11"/>
    <p:sldId id="259" r:id="rId12"/>
    <p:sldId id="281" r:id="rId13"/>
    <p:sldId id="271" r:id="rId14"/>
    <p:sldId id="272" r:id="rId15"/>
    <p:sldId id="273" r:id="rId16"/>
    <p:sldId id="274" r:id="rId17"/>
    <p:sldId id="275" r:id="rId18"/>
    <p:sldId id="276" r:id="rId19"/>
    <p:sldId id="282" r:id="rId20"/>
    <p:sldId id="283" r:id="rId21"/>
    <p:sldId id="284" r:id="rId22"/>
    <p:sldId id="277" r:id="rId23"/>
    <p:sldId id="285" r:id="rId24"/>
    <p:sldId id="278"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47"/>
    <p:restoredTop sz="81870"/>
  </p:normalViewPr>
  <p:slideViewPr>
    <p:cSldViewPr snapToGrid="0" snapToObjects="1">
      <p:cViewPr varScale="1">
        <p:scale>
          <a:sx n="72" d="100"/>
          <a:sy n="72" d="100"/>
        </p:scale>
        <p:origin x="944"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4B499C-8FB1-4C7A-A1C4-04E873FE672E}"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6DE33F4A-CDAC-4AEC-A48F-D458C35EBBD5}">
      <dgm:prSet/>
      <dgm:spPr/>
      <dgm:t>
        <a:bodyPr/>
        <a:lstStyle/>
        <a:p>
          <a:r>
            <a:rPr lang="en-US"/>
            <a:t>The number of all filters in all layers is 17,728, which is a huge number.</a:t>
          </a:r>
        </a:p>
      </dgm:t>
    </dgm:pt>
    <dgm:pt modelId="{77591AE9-727F-4917-800F-A58FDF601D63}" type="parTrans" cxnId="{CA507060-AE1A-4C37-A74A-295A28E88F27}">
      <dgm:prSet/>
      <dgm:spPr/>
      <dgm:t>
        <a:bodyPr/>
        <a:lstStyle/>
        <a:p>
          <a:endParaRPr lang="en-US"/>
        </a:p>
      </dgm:t>
    </dgm:pt>
    <dgm:pt modelId="{8EF70AE6-6BC2-447D-A067-BE4810043958}" type="sibTrans" cxnId="{CA507060-AE1A-4C37-A74A-295A28E88F27}">
      <dgm:prSet/>
      <dgm:spPr/>
      <dgm:t>
        <a:bodyPr/>
        <a:lstStyle/>
        <a:p>
          <a:endParaRPr lang="en-US"/>
        </a:p>
      </dgm:t>
    </dgm:pt>
    <dgm:pt modelId="{A6F18CB6-781C-46A9-A90D-49470FB06C18}">
      <dgm:prSet/>
      <dgm:spPr/>
      <dgm:t>
        <a:bodyPr/>
        <a:lstStyle/>
        <a:p>
          <a:r>
            <a:rPr lang="en-US"/>
            <a:t>The number of output features in each filter varies from 8*8, which is 64 to 256*256, which is 65,536.</a:t>
          </a:r>
        </a:p>
      </dgm:t>
    </dgm:pt>
    <dgm:pt modelId="{541F577E-F36D-4A77-8C4E-E4BD2046A055}" type="parTrans" cxnId="{6DA7C373-5E8C-47DD-9008-2CB263599744}">
      <dgm:prSet/>
      <dgm:spPr/>
      <dgm:t>
        <a:bodyPr/>
        <a:lstStyle/>
        <a:p>
          <a:endParaRPr lang="en-US"/>
        </a:p>
      </dgm:t>
    </dgm:pt>
    <dgm:pt modelId="{0C521D93-265A-493B-9D13-0703BD9DBDBC}" type="sibTrans" cxnId="{6DA7C373-5E8C-47DD-9008-2CB263599744}">
      <dgm:prSet/>
      <dgm:spPr/>
      <dgm:t>
        <a:bodyPr/>
        <a:lstStyle/>
        <a:p>
          <a:endParaRPr lang="en-US"/>
        </a:p>
      </dgm:t>
    </dgm:pt>
    <dgm:pt modelId="{7EBFAC80-3653-354D-9751-6032EA4F14C9}" type="pres">
      <dgm:prSet presAssocID="{8C4B499C-8FB1-4C7A-A1C4-04E873FE672E}" presName="hierChild1" presStyleCnt="0">
        <dgm:presLayoutVars>
          <dgm:chPref val="1"/>
          <dgm:dir/>
          <dgm:animOne val="branch"/>
          <dgm:animLvl val="lvl"/>
          <dgm:resizeHandles/>
        </dgm:presLayoutVars>
      </dgm:prSet>
      <dgm:spPr/>
    </dgm:pt>
    <dgm:pt modelId="{702179F3-660A-8C4C-B8CF-1615B3B34349}" type="pres">
      <dgm:prSet presAssocID="{6DE33F4A-CDAC-4AEC-A48F-D458C35EBBD5}" presName="hierRoot1" presStyleCnt="0"/>
      <dgm:spPr/>
    </dgm:pt>
    <dgm:pt modelId="{0DD07860-A8A6-E64F-BEAC-4C74563307E3}" type="pres">
      <dgm:prSet presAssocID="{6DE33F4A-CDAC-4AEC-A48F-D458C35EBBD5}" presName="composite" presStyleCnt="0"/>
      <dgm:spPr/>
    </dgm:pt>
    <dgm:pt modelId="{722CA2CF-E17C-2447-8951-CB8EF6634054}" type="pres">
      <dgm:prSet presAssocID="{6DE33F4A-CDAC-4AEC-A48F-D458C35EBBD5}" presName="background" presStyleLbl="node0" presStyleIdx="0" presStyleCnt="2"/>
      <dgm:spPr/>
    </dgm:pt>
    <dgm:pt modelId="{FC2E2F5B-6F59-594C-B8D9-50E6981EBE44}" type="pres">
      <dgm:prSet presAssocID="{6DE33F4A-CDAC-4AEC-A48F-D458C35EBBD5}" presName="text" presStyleLbl="fgAcc0" presStyleIdx="0" presStyleCnt="2">
        <dgm:presLayoutVars>
          <dgm:chPref val="3"/>
        </dgm:presLayoutVars>
      </dgm:prSet>
      <dgm:spPr/>
    </dgm:pt>
    <dgm:pt modelId="{87CBF966-0B3A-1A44-B028-1667E3472BFC}" type="pres">
      <dgm:prSet presAssocID="{6DE33F4A-CDAC-4AEC-A48F-D458C35EBBD5}" presName="hierChild2" presStyleCnt="0"/>
      <dgm:spPr/>
    </dgm:pt>
    <dgm:pt modelId="{D988E358-44BF-484F-8949-4E9ACA5C9584}" type="pres">
      <dgm:prSet presAssocID="{A6F18CB6-781C-46A9-A90D-49470FB06C18}" presName="hierRoot1" presStyleCnt="0"/>
      <dgm:spPr/>
    </dgm:pt>
    <dgm:pt modelId="{A8F3EBED-3191-174E-81C0-FA3DFB7C129E}" type="pres">
      <dgm:prSet presAssocID="{A6F18CB6-781C-46A9-A90D-49470FB06C18}" presName="composite" presStyleCnt="0"/>
      <dgm:spPr/>
    </dgm:pt>
    <dgm:pt modelId="{D84335C9-E906-0D4C-986F-D632E731DB46}" type="pres">
      <dgm:prSet presAssocID="{A6F18CB6-781C-46A9-A90D-49470FB06C18}" presName="background" presStyleLbl="node0" presStyleIdx="1" presStyleCnt="2"/>
      <dgm:spPr/>
    </dgm:pt>
    <dgm:pt modelId="{0B7A7812-4932-A04E-B8F5-E18B522E2E36}" type="pres">
      <dgm:prSet presAssocID="{A6F18CB6-781C-46A9-A90D-49470FB06C18}" presName="text" presStyleLbl="fgAcc0" presStyleIdx="1" presStyleCnt="2">
        <dgm:presLayoutVars>
          <dgm:chPref val="3"/>
        </dgm:presLayoutVars>
      </dgm:prSet>
      <dgm:spPr/>
    </dgm:pt>
    <dgm:pt modelId="{63B9E9AF-EFE8-4A43-8703-9019BCC67710}" type="pres">
      <dgm:prSet presAssocID="{A6F18CB6-781C-46A9-A90D-49470FB06C18}" presName="hierChild2" presStyleCnt="0"/>
      <dgm:spPr/>
    </dgm:pt>
  </dgm:ptLst>
  <dgm:cxnLst>
    <dgm:cxn modelId="{FEC5703F-49A2-EE4C-B77E-A8F39BA2D4E5}" type="presOf" srcId="{8C4B499C-8FB1-4C7A-A1C4-04E873FE672E}" destId="{7EBFAC80-3653-354D-9751-6032EA4F14C9}" srcOrd="0" destOrd="0" presId="urn:microsoft.com/office/officeart/2005/8/layout/hierarchy1"/>
    <dgm:cxn modelId="{282BE048-659D-5E4F-BB48-B2D02A49F581}" type="presOf" srcId="{A6F18CB6-781C-46A9-A90D-49470FB06C18}" destId="{0B7A7812-4932-A04E-B8F5-E18B522E2E36}" srcOrd="0" destOrd="0" presId="urn:microsoft.com/office/officeart/2005/8/layout/hierarchy1"/>
    <dgm:cxn modelId="{CA507060-AE1A-4C37-A74A-295A28E88F27}" srcId="{8C4B499C-8FB1-4C7A-A1C4-04E873FE672E}" destId="{6DE33F4A-CDAC-4AEC-A48F-D458C35EBBD5}" srcOrd="0" destOrd="0" parTransId="{77591AE9-727F-4917-800F-A58FDF601D63}" sibTransId="{8EF70AE6-6BC2-447D-A067-BE4810043958}"/>
    <dgm:cxn modelId="{BF0F6769-6FF5-9241-92CD-AE88CD0E1051}" type="presOf" srcId="{6DE33F4A-CDAC-4AEC-A48F-D458C35EBBD5}" destId="{FC2E2F5B-6F59-594C-B8D9-50E6981EBE44}" srcOrd="0" destOrd="0" presId="urn:microsoft.com/office/officeart/2005/8/layout/hierarchy1"/>
    <dgm:cxn modelId="{6DA7C373-5E8C-47DD-9008-2CB263599744}" srcId="{8C4B499C-8FB1-4C7A-A1C4-04E873FE672E}" destId="{A6F18CB6-781C-46A9-A90D-49470FB06C18}" srcOrd="1" destOrd="0" parTransId="{541F577E-F36D-4A77-8C4E-E4BD2046A055}" sibTransId="{0C521D93-265A-493B-9D13-0703BD9DBDBC}"/>
    <dgm:cxn modelId="{3E6D7C6A-5F5A-D847-A3C0-929DE221ACEA}" type="presParOf" srcId="{7EBFAC80-3653-354D-9751-6032EA4F14C9}" destId="{702179F3-660A-8C4C-B8CF-1615B3B34349}" srcOrd="0" destOrd="0" presId="urn:microsoft.com/office/officeart/2005/8/layout/hierarchy1"/>
    <dgm:cxn modelId="{8084D94D-D234-744B-94ED-9D772C2567E5}" type="presParOf" srcId="{702179F3-660A-8C4C-B8CF-1615B3B34349}" destId="{0DD07860-A8A6-E64F-BEAC-4C74563307E3}" srcOrd="0" destOrd="0" presId="urn:microsoft.com/office/officeart/2005/8/layout/hierarchy1"/>
    <dgm:cxn modelId="{17289712-6CBE-4749-82D3-07E9AB607995}" type="presParOf" srcId="{0DD07860-A8A6-E64F-BEAC-4C74563307E3}" destId="{722CA2CF-E17C-2447-8951-CB8EF6634054}" srcOrd="0" destOrd="0" presId="urn:microsoft.com/office/officeart/2005/8/layout/hierarchy1"/>
    <dgm:cxn modelId="{9A5471EE-5542-2740-B55A-F5DCD7580452}" type="presParOf" srcId="{0DD07860-A8A6-E64F-BEAC-4C74563307E3}" destId="{FC2E2F5B-6F59-594C-B8D9-50E6981EBE44}" srcOrd="1" destOrd="0" presId="urn:microsoft.com/office/officeart/2005/8/layout/hierarchy1"/>
    <dgm:cxn modelId="{A15382E7-E333-3E40-89F3-10E5E47A7D2A}" type="presParOf" srcId="{702179F3-660A-8C4C-B8CF-1615B3B34349}" destId="{87CBF966-0B3A-1A44-B028-1667E3472BFC}" srcOrd="1" destOrd="0" presId="urn:microsoft.com/office/officeart/2005/8/layout/hierarchy1"/>
    <dgm:cxn modelId="{82811B34-5A9B-F942-8126-53A896AC2B49}" type="presParOf" srcId="{7EBFAC80-3653-354D-9751-6032EA4F14C9}" destId="{D988E358-44BF-484F-8949-4E9ACA5C9584}" srcOrd="1" destOrd="0" presId="urn:microsoft.com/office/officeart/2005/8/layout/hierarchy1"/>
    <dgm:cxn modelId="{27A5BCB9-93CE-BF4E-B5C2-7202AF12BF7F}" type="presParOf" srcId="{D988E358-44BF-484F-8949-4E9ACA5C9584}" destId="{A8F3EBED-3191-174E-81C0-FA3DFB7C129E}" srcOrd="0" destOrd="0" presId="urn:microsoft.com/office/officeart/2005/8/layout/hierarchy1"/>
    <dgm:cxn modelId="{06B340B5-5A69-1F43-A5C9-3345666197FD}" type="presParOf" srcId="{A8F3EBED-3191-174E-81C0-FA3DFB7C129E}" destId="{D84335C9-E906-0D4C-986F-D632E731DB46}" srcOrd="0" destOrd="0" presId="urn:microsoft.com/office/officeart/2005/8/layout/hierarchy1"/>
    <dgm:cxn modelId="{F6B00BB5-7CE3-0C4C-A78D-B46F0E9A039A}" type="presParOf" srcId="{A8F3EBED-3191-174E-81C0-FA3DFB7C129E}" destId="{0B7A7812-4932-A04E-B8F5-E18B522E2E36}" srcOrd="1" destOrd="0" presId="urn:microsoft.com/office/officeart/2005/8/layout/hierarchy1"/>
    <dgm:cxn modelId="{754306CF-A1A4-C94E-82F1-B2650E7CC5B1}" type="presParOf" srcId="{D988E358-44BF-484F-8949-4E9ACA5C9584}" destId="{63B9E9AF-EFE8-4A43-8703-9019BCC6771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2C9B5-72DD-40F1-BDB2-7EA8C4B13A2D}"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F52E2619-25DB-4C81-BC59-7072D203B18F}">
      <dgm:prSet/>
      <dgm:spPr/>
      <dgm:t>
        <a:bodyPr/>
        <a:lstStyle/>
        <a:p>
          <a:r>
            <a:rPr lang="en-US"/>
            <a:t>Filter Selection Algorithm</a:t>
          </a:r>
        </a:p>
      </dgm:t>
    </dgm:pt>
    <dgm:pt modelId="{CB5D720D-0F15-43D4-9271-E439D3A42A89}" type="parTrans" cxnId="{60BA78D6-DD6C-412A-835D-0E16A1C46D08}">
      <dgm:prSet/>
      <dgm:spPr/>
      <dgm:t>
        <a:bodyPr/>
        <a:lstStyle/>
        <a:p>
          <a:endParaRPr lang="en-US"/>
        </a:p>
      </dgm:t>
    </dgm:pt>
    <dgm:pt modelId="{59FFA40C-D180-4BC5-96E8-C9D2ED320ED0}" type="sibTrans" cxnId="{60BA78D6-DD6C-412A-835D-0E16A1C46D08}">
      <dgm:prSet/>
      <dgm:spPr/>
      <dgm:t>
        <a:bodyPr/>
        <a:lstStyle/>
        <a:p>
          <a:endParaRPr lang="en-US"/>
        </a:p>
      </dgm:t>
    </dgm:pt>
    <dgm:pt modelId="{3B668E65-CE15-4F03-BE97-E7F640055866}">
      <dgm:prSet/>
      <dgm:spPr/>
      <dgm:t>
        <a:bodyPr/>
        <a:lstStyle/>
        <a:p>
          <a:r>
            <a:rPr lang="en-US"/>
            <a:t>Activation level</a:t>
          </a:r>
        </a:p>
      </dgm:t>
    </dgm:pt>
    <dgm:pt modelId="{1236E171-FAF4-46A3-A954-422B4494D0BA}" type="parTrans" cxnId="{8690EBBA-F81A-4CAC-8EF9-A69238835FD1}">
      <dgm:prSet/>
      <dgm:spPr/>
      <dgm:t>
        <a:bodyPr/>
        <a:lstStyle/>
        <a:p>
          <a:endParaRPr lang="en-US"/>
        </a:p>
      </dgm:t>
    </dgm:pt>
    <dgm:pt modelId="{2DF628C1-59F2-4E19-AB3D-068636D608BE}" type="sibTrans" cxnId="{8690EBBA-F81A-4CAC-8EF9-A69238835FD1}">
      <dgm:prSet/>
      <dgm:spPr/>
      <dgm:t>
        <a:bodyPr/>
        <a:lstStyle/>
        <a:p>
          <a:endParaRPr lang="en-US"/>
        </a:p>
      </dgm:t>
    </dgm:pt>
    <dgm:pt modelId="{BC7F37DF-7510-0641-B816-391FD8C87428}" type="pres">
      <dgm:prSet presAssocID="{9642C9B5-72DD-40F1-BDB2-7EA8C4B13A2D}" presName="Name0" presStyleCnt="0">
        <dgm:presLayoutVars>
          <dgm:dir/>
          <dgm:resizeHandles val="exact"/>
        </dgm:presLayoutVars>
      </dgm:prSet>
      <dgm:spPr/>
    </dgm:pt>
    <dgm:pt modelId="{C8585E3D-DE3E-784E-A2F6-E1267F1D4EFC}" type="pres">
      <dgm:prSet presAssocID="{F52E2619-25DB-4C81-BC59-7072D203B18F}" presName="node" presStyleLbl="node1" presStyleIdx="0" presStyleCnt="2">
        <dgm:presLayoutVars>
          <dgm:bulletEnabled val="1"/>
        </dgm:presLayoutVars>
      </dgm:prSet>
      <dgm:spPr/>
    </dgm:pt>
    <dgm:pt modelId="{36CF3538-2A9A-3945-8B02-633A522E9C9E}" type="pres">
      <dgm:prSet presAssocID="{59FFA40C-D180-4BC5-96E8-C9D2ED320ED0}" presName="sibTrans" presStyleLbl="sibTrans1D1" presStyleIdx="0" presStyleCnt="1"/>
      <dgm:spPr/>
    </dgm:pt>
    <dgm:pt modelId="{6901C149-4632-1E40-AE3F-003E044E39CF}" type="pres">
      <dgm:prSet presAssocID="{59FFA40C-D180-4BC5-96E8-C9D2ED320ED0}" presName="connectorText" presStyleLbl="sibTrans1D1" presStyleIdx="0" presStyleCnt="1"/>
      <dgm:spPr/>
    </dgm:pt>
    <dgm:pt modelId="{7DD654EA-DA63-8C44-BFC3-59C7335F3FE1}" type="pres">
      <dgm:prSet presAssocID="{3B668E65-CE15-4F03-BE97-E7F640055866}" presName="node" presStyleLbl="node1" presStyleIdx="1" presStyleCnt="2">
        <dgm:presLayoutVars>
          <dgm:bulletEnabled val="1"/>
        </dgm:presLayoutVars>
      </dgm:prSet>
      <dgm:spPr/>
    </dgm:pt>
  </dgm:ptLst>
  <dgm:cxnLst>
    <dgm:cxn modelId="{DDDF020E-5B92-5547-A4D9-4FBEFA2D0B3F}" type="presOf" srcId="{59FFA40C-D180-4BC5-96E8-C9D2ED320ED0}" destId="{6901C149-4632-1E40-AE3F-003E044E39CF}" srcOrd="1" destOrd="0" presId="urn:microsoft.com/office/officeart/2016/7/layout/RepeatingBendingProcessNew"/>
    <dgm:cxn modelId="{11186223-1128-5147-A317-5412D155DDBD}" type="presOf" srcId="{9642C9B5-72DD-40F1-BDB2-7EA8C4B13A2D}" destId="{BC7F37DF-7510-0641-B816-391FD8C87428}" srcOrd="0" destOrd="0" presId="urn:microsoft.com/office/officeart/2016/7/layout/RepeatingBendingProcessNew"/>
    <dgm:cxn modelId="{F5446527-E7B5-DD47-954A-3617CC0615CC}" type="presOf" srcId="{59FFA40C-D180-4BC5-96E8-C9D2ED320ED0}" destId="{36CF3538-2A9A-3945-8B02-633A522E9C9E}" srcOrd="0" destOrd="0" presId="urn:microsoft.com/office/officeart/2016/7/layout/RepeatingBendingProcessNew"/>
    <dgm:cxn modelId="{86306B46-2620-A042-B9D1-580C953CCA3D}" type="presOf" srcId="{3B668E65-CE15-4F03-BE97-E7F640055866}" destId="{7DD654EA-DA63-8C44-BFC3-59C7335F3FE1}" srcOrd="0" destOrd="0" presId="urn:microsoft.com/office/officeart/2016/7/layout/RepeatingBendingProcessNew"/>
    <dgm:cxn modelId="{1823EE9E-D407-6B4E-873B-14B147734E2A}" type="presOf" srcId="{F52E2619-25DB-4C81-BC59-7072D203B18F}" destId="{C8585E3D-DE3E-784E-A2F6-E1267F1D4EFC}" srcOrd="0" destOrd="0" presId="urn:microsoft.com/office/officeart/2016/7/layout/RepeatingBendingProcessNew"/>
    <dgm:cxn modelId="{8690EBBA-F81A-4CAC-8EF9-A69238835FD1}" srcId="{9642C9B5-72DD-40F1-BDB2-7EA8C4B13A2D}" destId="{3B668E65-CE15-4F03-BE97-E7F640055866}" srcOrd="1" destOrd="0" parTransId="{1236E171-FAF4-46A3-A954-422B4494D0BA}" sibTransId="{2DF628C1-59F2-4E19-AB3D-068636D608BE}"/>
    <dgm:cxn modelId="{60BA78D6-DD6C-412A-835D-0E16A1C46D08}" srcId="{9642C9B5-72DD-40F1-BDB2-7EA8C4B13A2D}" destId="{F52E2619-25DB-4C81-BC59-7072D203B18F}" srcOrd="0" destOrd="0" parTransId="{CB5D720D-0F15-43D4-9271-E439D3A42A89}" sibTransId="{59FFA40C-D180-4BC5-96E8-C9D2ED320ED0}"/>
    <dgm:cxn modelId="{0715AC1C-F95D-1B4B-8F91-B66978B1DFFD}" type="presParOf" srcId="{BC7F37DF-7510-0641-B816-391FD8C87428}" destId="{C8585E3D-DE3E-784E-A2F6-E1267F1D4EFC}" srcOrd="0" destOrd="0" presId="urn:microsoft.com/office/officeart/2016/7/layout/RepeatingBendingProcessNew"/>
    <dgm:cxn modelId="{54AF03F9-4726-B54A-ACD6-666A5E5186A1}" type="presParOf" srcId="{BC7F37DF-7510-0641-B816-391FD8C87428}" destId="{36CF3538-2A9A-3945-8B02-633A522E9C9E}" srcOrd="1" destOrd="0" presId="urn:microsoft.com/office/officeart/2016/7/layout/RepeatingBendingProcessNew"/>
    <dgm:cxn modelId="{73FDD271-D9D7-A041-BCE8-DD5738E87A8A}" type="presParOf" srcId="{36CF3538-2A9A-3945-8B02-633A522E9C9E}" destId="{6901C149-4632-1E40-AE3F-003E044E39CF}" srcOrd="0" destOrd="0" presId="urn:microsoft.com/office/officeart/2016/7/layout/RepeatingBendingProcessNew"/>
    <dgm:cxn modelId="{28D7BF47-1BEE-7A49-BA74-2034431B9B19}" type="presParOf" srcId="{BC7F37DF-7510-0641-B816-391FD8C87428}" destId="{7DD654EA-DA63-8C44-BFC3-59C7335F3FE1}" srcOrd="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565F4D-229B-4D42-9E4E-2A2C9CA78BF2}"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C7C965BD-F7AA-4073-8A6F-196EEF882E5E}">
      <dgm:prSet/>
      <dgm:spPr/>
      <dgm:t>
        <a:bodyPr/>
        <a:lstStyle/>
        <a:p>
          <a:r>
            <a:rPr lang="en-US" dirty="0"/>
            <a:t>Each filter in each layer</a:t>
          </a:r>
        </a:p>
      </dgm:t>
    </dgm:pt>
    <dgm:pt modelId="{0E2CFB41-8CF7-4AD2-BFF1-D528ACC113AC}" type="parTrans" cxnId="{C71033FB-5243-4051-AE7A-C0C32D132EE7}">
      <dgm:prSet/>
      <dgm:spPr/>
      <dgm:t>
        <a:bodyPr/>
        <a:lstStyle/>
        <a:p>
          <a:endParaRPr lang="en-US"/>
        </a:p>
      </dgm:t>
    </dgm:pt>
    <dgm:pt modelId="{7CF0BD37-28E5-4661-897A-42AF93F85906}" type="sibTrans" cxnId="{C71033FB-5243-4051-AE7A-C0C32D132EE7}">
      <dgm:prSet/>
      <dgm:spPr/>
      <dgm:t>
        <a:bodyPr/>
        <a:lstStyle/>
        <a:p>
          <a:endParaRPr lang="en-US"/>
        </a:p>
      </dgm:t>
    </dgm:pt>
    <dgm:pt modelId="{9600D085-F42A-49F9-8E35-A5878DEB60CC}">
      <dgm:prSet/>
      <dgm:spPr/>
      <dgm:t>
        <a:bodyPr/>
        <a:lstStyle/>
        <a:p>
          <a:r>
            <a:rPr lang="en-US" dirty="0"/>
            <a:t>⍬ denotes the parameters of CNNs (weights and biases)</a:t>
          </a:r>
        </a:p>
      </dgm:t>
    </dgm:pt>
    <dgm:pt modelId="{CBBB176C-153E-42C7-A220-761238EECF27}" type="parTrans" cxnId="{B0DD0F40-3FFF-4898-87CD-FAC8D13ABC06}">
      <dgm:prSet/>
      <dgm:spPr/>
      <dgm:t>
        <a:bodyPr/>
        <a:lstStyle/>
        <a:p>
          <a:endParaRPr lang="en-US"/>
        </a:p>
      </dgm:t>
    </dgm:pt>
    <dgm:pt modelId="{46C19C0A-3EDA-4BA8-BA0B-3E98991564FE}" type="sibTrans" cxnId="{B0DD0F40-3FFF-4898-87CD-FAC8D13ABC06}">
      <dgm:prSet/>
      <dgm:spPr/>
      <dgm:t>
        <a:bodyPr/>
        <a:lstStyle/>
        <a:p>
          <a:endParaRPr lang="en-US"/>
        </a:p>
      </dgm:t>
    </dgm:pt>
    <dgm:pt modelId="{4FF7C1D0-FA64-4699-9B30-5508809DEA98}">
      <dgm:prSet/>
      <dgm:spPr/>
      <dgm:t>
        <a:bodyPr/>
        <a:lstStyle/>
        <a:p>
          <a:r>
            <a:rPr lang="en-US" dirty="0" err="1"/>
            <a:t>h</a:t>
          </a:r>
          <a:r>
            <a:rPr lang="en-US" baseline="-25000" dirty="0" err="1"/>
            <a:t>ij</a:t>
          </a:r>
          <a:r>
            <a:rPr lang="en-US" dirty="0"/>
            <a:t>(⍬, </a:t>
          </a:r>
          <a:r>
            <a:rPr lang="en-US" b="1" i="0" strike="noStrike" baseline="0" dirty="0">
              <a:latin typeface="+mj-lt"/>
            </a:rPr>
            <a:t>x</a:t>
          </a:r>
          <a:r>
            <a:rPr lang="en-US" dirty="0"/>
            <a:t>) denotes the activation level</a:t>
          </a:r>
        </a:p>
      </dgm:t>
    </dgm:pt>
    <dgm:pt modelId="{780FCFFC-C7E1-4533-98BD-B58CF2C3418C}" type="parTrans" cxnId="{E8F90591-9D96-47D3-B9A5-E4A0EAE9F08E}">
      <dgm:prSet/>
      <dgm:spPr/>
      <dgm:t>
        <a:bodyPr/>
        <a:lstStyle/>
        <a:p>
          <a:endParaRPr lang="en-US"/>
        </a:p>
      </dgm:t>
    </dgm:pt>
    <dgm:pt modelId="{224EBABD-B562-4162-843B-CD4367922326}" type="sibTrans" cxnId="{E8F90591-9D96-47D3-B9A5-E4A0EAE9F08E}">
      <dgm:prSet/>
      <dgm:spPr/>
      <dgm:t>
        <a:bodyPr/>
        <a:lstStyle/>
        <a:p>
          <a:endParaRPr lang="en-US"/>
        </a:p>
      </dgm:t>
    </dgm:pt>
    <dgm:pt modelId="{2C9FF3AB-135A-0A49-9375-BF363480A253}" type="pres">
      <dgm:prSet presAssocID="{61565F4D-229B-4D42-9E4E-2A2C9CA78BF2}" presName="hierChild1" presStyleCnt="0">
        <dgm:presLayoutVars>
          <dgm:chPref val="1"/>
          <dgm:dir/>
          <dgm:animOne val="branch"/>
          <dgm:animLvl val="lvl"/>
          <dgm:resizeHandles/>
        </dgm:presLayoutVars>
      </dgm:prSet>
      <dgm:spPr/>
    </dgm:pt>
    <dgm:pt modelId="{83C47984-539F-C44F-8F74-E3E086BA997B}" type="pres">
      <dgm:prSet presAssocID="{C7C965BD-F7AA-4073-8A6F-196EEF882E5E}" presName="hierRoot1" presStyleCnt="0"/>
      <dgm:spPr/>
    </dgm:pt>
    <dgm:pt modelId="{F21D3A4C-4F0D-5342-9B3C-130BEEA00996}" type="pres">
      <dgm:prSet presAssocID="{C7C965BD-F7AA-4073-8A6F-196EEF882E5E}" presName="composite" presStyleCnt="0"/>
      <dgm:spPr/>
    </dgm:pt>
    <dgm:pt modelId="{18D33157-F5D4-AA46-9E3E-7AE1D3FB13FB}" type="pres">
      <dgm:prSet presAssocID="{C7C965BD-F7AA-4073-8A6F-196EEF882E5E}" presName="background" presStyleLbl="node0" presStyleIdx="0" presStyleCnt="3"/>
      <dgm:spPr/>
    </dgm:pt>
    <dgm:pt modelId="{7861D709-17F7-6F42-9902-EFD5C4914732}" type="pres">
      <dgm:prSet presAssocID="{C7C965BD-F7AA-4073-8A6F-196EEF882E5E}" presName="text" presStyleLbl="fgAcc0" presStyleIdx="0" presStyleCnt="3">
        <dgm:presLayoutVars>
          <dgm:chPref val="3"/>
        </dgm:presLayoutVars>
      </dgm:prSet>
      <dgm:spPr/>
    </dgm:pt>
    <dgm:pt modelId="{3D70AC71-A4BA-2146-80CD-1C0DC893360E}" type="pres">
      <dgm:prSet presAssocID="{C7C965BD-F7AA-4073-8A6F-196EEF882E5E}" presName="hierChild2" presStyleCnt="0"/>
      <dgm:spPr/>
    </dgm:pt>
    <dgm:pt modelId="{DFB00B90-5923-1B4B-9D7D-AE3E4AEBB775}" type="pres">
      <dgm:prSet presAssocID="{9600D085-F42A-49F9-8E35-A5878DEB60CC}" presName="hierRoot1" presStyleCnt="0"/>
      <dgm:spPr/>
    </dgm:pt>
    <dgm:pt modelId="{2817B72B-D871-4F4C-B798-F610ABAB0039}" type="pres">
      <dgm:prSet presAssocID="{9600D085-F42A-49F9-8E35-A5878DEB60CC}" presName="composite" presStyleCnt="0"/>
      <dgm:spPr/>
    </dgm:pt>
    <dgm:pt modelId="{DBF2BC0E-DC5E-E84D-8C73-C6BFDB6E2A15}" type="pres">
      <dgm:prSet presAssocID="{9600D085-F42A-49F9-8E35-A5878DEB60CC}" presName="background" presStyleLbl="node0" presStyleIdx="1" presStyleCnt="3"/>
      <dgm:spPr/>
    </dgm:pt>
    <dgm:pt modelId="{4F75ADF0-37F8-3441-A266-B864BF4EA664}" type="pres">
      <dgm:prSet presAssocID="{9600D085-F42A-49F9-8E35-A5878DEB60CC}" presName="text" presStyleLbl="fgAcc0" presStyleIdx="1" presStyleCnt="3">
        <dgm:presLayoutVars>
          <dgm:chPref val="3"/>
        </dgm:presLayoutVars>
      </dgm:prSet>
      <dgm:spPr/>
    </dgm:pt>
    <dgm:pt modelId="{7FC124AA-7E13-8543-B19F-15D3C3C8D93B}" type="pres">
      <dgm:prSet presAssocID="{9600D085-F42A-49F9-8E35-A5878DEB60CC}" presName="hierChild2" presStyleCnt="0"/>
      <dgm:spPr/>
    </dgm:pt>
    <dgm:pt modelId="{C0630C00-38C7-D246-A966-87BA4E30DBCB}" type="pres">
      <dgm:prSet presAssocID="{4FF7C1D0-FA64-4699-9B30-5508809DEA98}" presName="hierRoot1" presStyleCnt="0"/>
      <dgm:spPr/>
    </dgm:pt>
    <dgm:pt modelId="{C85BC270-E72B-6344-9B89-A0443E26CABE}" type="pres">
      <dgm:prSet presAssocID="{4FF7C1D0-FA64-4699-9B30-5508809DEA98}" presName="composite" presStyleCnt="0"/>
      <dgm:spPr/>
    </dgm:pt>
    <dgm:pt modelId="{47D0C4AB-A4B1-5E48-807B-0D6404B8E010}" type="pres">
      <dgm:prSet presAssocID="{4FF7C1D0-FA64-4699-9B30-5508809DEA98}" presName="background" presStyleLbl="node0" presStyleIdx="2" presStyleCnt="3"/>
      <dgm:spPr/>
    </dgm:pt>
    <dgm:pt modelId="{FAF0F932-9711-1E4C-AEF4-0C2EA908BECB}" type="pres">
      <dgm:prSet presAssocID="{4FF7C1D0-FA64-4699-9B30-5508809DEA98}" presName="text" presStyleLbl="fgAcc0" presStyleIdx="2" presStyleCnt="3">
        <dgm:presLayoutVars>
          <dgm:chPref val="3"/>
        </dgm:presLayoutVars>
      </dgm:prSet>
      <dgm:spPr/>
    </dgm:pt>
    <dgm:pt modelId="{D42C9BE5-369D-A347-A023-A44183503256}" type="pres">
      <dgm:prSet presAssocID="{4FF7C1D0-FA64-4699-9B30-5508809DEA98}" presName="hierChild2" presStyleCnt="0"/>
      <dgm:spPr/>
    </dgm:pt>
  </dgm:ptLst>
  <dgm:cxnLst>
    <dgm:cxn modelId="{22318A13-A639-CB47-A9F9-D3C6394A23A6}" type="presOf" srcId="{4FF7C1D0-FA64-4699-9B30-5508809DEA98}" destId="{FAF0F932-9711-1E4C-AEF4-0C2EA908BECB}" srcOrd="0" destOrd="0" presId="urn:microsoft.com/office/officeart/2005/8/layout/hierarchy1"/>
    <dgm:cxn modelId="{B0DD0F40-3FFF-4898-87CD-FAC8D13ABC06}" srcId="{61565F4D-229B-4D42-9E4E-2A2C9CA78BF2}" destId="{9600D085-F42A-49F9-8E35-A5878DEB60CC}" srcOrd="1" destOrd="0" parTransId="{CBBB176C-153E-42C7-A220-761238EECF27}" sibTransId="{46C19C0A-3EDA-4BA8-BA0B-3E98991564FE}"/>
    <dgm:cxn modelId="{E8F90591-9D96-47D3-B9A5-E4A0EAE9F08E}" srcId="{61565F4D-229B-4D42-9E4E-2A2C9CA78BF2}" destId="{4FF7C1D0-FA64-4699-9B30-5508809DEA98}" srcOrd="2" destOrd="0" parTransId="{780FCFFC-C7E1-4533-98BD-B58CF2C3418C}" sibTransId="{224EBABD-B562-4162-843B-CD4367922326}"/>
    <dgm:cxn modelId="{70C0AAA0-8969-4D4C-AEDE-CD93E5D6E741}" type="presOf" srcId="{61565F4D-229B-4D42-9E4E-2A2C9CA78BF2}" destId="{2C9FF3AB-135A-0A49-9375-BF363480A253}" srcOrd="0" destOrd="0" presId="urn:microsoft.com/office/officeart/2005/8/layout/hierarchy1"/>
    <dgm:cxn modelId="{CEDE7EBF-72EB-AA4C-8A25-85E708CF57FD}" type="presOf" srcId="{9600D085-F42A-49F9-8E35-A5878DEB60CC}" destId="{4F75ADF0-37F8-3441-A266-B864BF4EA664}" srcOrd="0" destOrd="0" presId="urn:microsoft.com/office/officeart/2005/8/layout/hierarchy1"/>
    <dgm:cxn modelId="{1C899AD5-3F1E-394F-AD75-806F1A3912C4}" type="presOf" srcId="{C7C965BD-F7AA-4073-8A6F-196EEF882E5E}" destId="{7861D709-17F7-6F42-9902-EFD5C4914732}" srcOrd="0" destOrd="0" presId="urn:microsoft.com/office/officeart/2005/8/layout/hierarchy1"/>
    <dgm:cxn modelId="{C71033FB-5243-4051-AE7A-C0C32D132EE7}" srcId="{61565F4D-229B-4D42-9E4E-2A2C9CA78BF2}" destId="{C7C965BD-F7AA-4073-8A6F-196EEF882E5E}" srcOrd="0" destOrd="0" parTransId="{0E2CFB41-8CF7-4AD2-BFF1-D528ACC113AC}" sibTransId="{7CF0BD37-28E5-4661-897A-42AF93F85906}"/>
    <dgm:cxn modelId="{6C32C5C6-8B4F-1A4D-B925-9F14A79647F3}" type="presParOf" srcId="{2C9FF3AB-135A-0A49-9375-BF363480A253}" destId="{83C47984-539F-C44F-8F74-E3E086BA997B}" srcOrd="0" destOrd="0" presId="urn:microsoft.com/office/officeart/2005/8/layout/hierarchy1"/>
    <dgm:cxn modelId="{A39AA79E-5002-4245-A9C6-59AD167AA9CA}" type="presParOf" srcId="{83C47984-539F-C44F-8F74-E3E086BA997B}" destId="{F21D3A4C-4F0D-5342-9B3C-130BEEA00996}" srcOrd="0" destOrd="0" presId="urn:microsoft.com/office/officeart/2005/8/layout/hierarchy1"/>
    <dgm:cxn modelId="{A53E87C0-4EBE-DC4A-81BF-B4A5058C986C}" type="presParOf" srcId="{F21D3A4C-4F0D-5342-9B3C-130BEEA00996}" destId="{18D33157-F5D4-AA46-9E3E-7AE1D3FB13FB}" srcOrd="0" destOrd="0" presId="urn:microsoft.com/office/officeart/2005/8/layout/hierarchy1"/>
    <dgm:cxn modelId="{343E0D46-DA26-BA4B-BE73-A368BB11E380}" type="presParOf" srcId="{F21D3A4C-4F0D-5342-9B3C-130BEEA00996}" destId="{7861D709-17F7-6F42-9902-EFD5C4914732}" srcOrd="1" destOrd="0" presId="urn:microsoft.com/office/officeart/2005/8/layout/hierarchy1"/>
    <dgm:cxn modelId="{231EEE54-2840-FC44-8093-F9ADED3854A8}" type="presParOf" srcId="{83C47984-539F-C44F-8F74-E3E086BA997B}" destId="{3D70AC71-A4BA-2146-80CD-1C0DC893360E}" srcOrd="1" destOrd="0" presId="urn:microsoft.com/office/officeart/2005/8/layout/hierarchy1"/>
    <dgm:cxn modelId="{EF831D6E-DA86-5844-A6F8-827913A35E2C}" type="presParOf" srcId="{2C9FF3AB-135A-0A49-9375-BF363480A253}" destId="{DFB00B90-5923-1B4B-9D7D-AE3E4AEBB775}" srcOrd="1" destOrd="0" presId="urn:microsoft.com/office/officeart/2005/8/layout/hierarchy1"/>
    <dgm:cxn modelId="{1300EE8F-DF41-E14A-BF63-C86F5028DF6C}" type="presParOf" srcId="{DFB00B90-5923-1B4B-9D7D-AE3E4AEBB775}" destId="{2817B72B-D871-4F4C-B798-F610ABAB0039}" srcOrd="0" destOrd="0" presId="urn:microsoft.com/office/officeart/2005/8/layout/hierarchy1"/>
    <dgm:cxn modelId="{B8B783C4-5220-AA43-B8D0-87D06BC6FB55}" type="presParOf" srcId="{2817B72B-D871-4F4C-B798-F610ABAB0039}" destId="{DBF2BC0E-DC5E-E84D-8C73-C6BFDB6E2A15}" srcOrd="0" destOrd="0" presId="urn:microsoft.com/office/officeart/2005/8/layout/hierarchy1"/>
    <dgm:cxn modelId="{F9BF7868-0648-5D44-8F9C-41E030844960}" type="presParOf" srcId="{2817B72B-D871-4F4C-B798-F610ABAB0039}" destId="{4F75ADF0-37F8-3441-A266-B864BF4EA664}" srcOrd="1" destOrd="0" presId="urn:microsoft.com/office/officeart/2005/8/layout/hierarchy1"/>
    <dgm:cxn modelId="{FED169C4-8EC3-C04E-B723-41D0C56517F9}" type="presParOf" srcId="{DFB00B90-5923-1B4B-9D7D-AE3E4AEBB775}" destId="{7FC124AA-7E13-8543-B19F-15D3C3C8D93B}" srcOrd="1" destOrd="0" presId="urn:microsoft.com/office/officeart/2005/8/layout/hierarchy1"/>
    <dgm:cxn modelId="{413EE7C6-7270-334E-BF40-0754023DD850}" type="presParOf" srcId="{2C9FF3AB-135A-0A49-9375-BF363480A253}" destId="{C0630C00-38C7-D246-A966-87BA4E30DBCB}" srcOrd="2" destOrd="0" presId="urn:microsoft.com/office/officeart/2005/8/layout/hierarchy1"/>
    <dgm:cxn modelId="{D7A5D53A-407C-2549-8336-A9646761879C}" type="presParOf" srcId="{C0630C00-38C7-D246-A966-87BA4E30DBCB}" destId="{C85BC270-E72B-6344-9B89-A0443E26CABE}" srcOrd="0" destOrd="0" presId="urn:microsoft.com/office/officeart/2005/8/layout/hierarchy1"/>
    <dgm:cxn modelId="{F352728F-4087-0B47-BE53-A61FADFF505C}" type="presParOf" srcId="{C85BC270-E72B-6344-9B89-A0443E26CABE}" destId="{47D0C4AB-A4B1-5E48-807B-0D6404B8E010}" srcOrd="0" destOrd="0" presId="urn:microsoft.com/office/officeart/2005/8/layout/hierarchy1"/>
    <dgm:cxn modelId="{458C45FA-124E-DF42-ADCD-B01EEF8590F2}" type="presParOf" srcId="{C85BC270-E72B-6344-9B89-A0443E26CABE}" destId="{FAF0F932-9711-1E4C-AEF4-0C2EA908BECB}" srcOrd="1" destOrd="0" presId="urn:microsoft.com/office/officeart/2005/8/layout/hierarchy1"/>
    <dgm:cxn modelId="{8A31EAB7-35A2-5A49-9329-975AEDC97FEC}" type="presParOf" srcId="{C0630C00-38C7-D246-A966-87BA4E30DBCB}" destId="{D42C9BE5-369D-A347-A023-A4418350325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79FD2E-9CD4-4FD5-A830-472EEFA25CA2}"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FF0DDACE-9FAC-4CC7-9927-AB0F577E821A}">
      <dgm:prSet/>
      <dgm:spPr/>
      <dgm:t>
        <a:bodyPr/>
        <a:lstStyle/>
        <a:p>
          <a:r>
            <a:rPr lang="en-US"/>
            <a:t>Since each filter gets an activation when input an image</a:t>
          </a:r>
        </a:p>
      </dgm:t>
    </dgm:pt>
    <dgm:pt modelId="{E57A62C4-8573-4833-BCBE-0A374AA53BB3}" type="parTrans" cxnId="{E7DB4BF8-AAE6-4DC4-82EC-F7880996EC2A}">
      <dgm:prSet/>
      <dgm:spPr/>
      <dgm:t>
        <a:bodyPr/>
        <a:lstStyle/>
        <a:p>
          <a:endParaRPr lang="en-US"/>
        </a:p>
      </dgm:t>
    </dgm:pt>
    <dgm:pt modelId="{10217CD1-3957-4CD6-B166-E0EEC6AD16B4}" type="sibTrans" cxnId="{E7DB4BF8-AAE6-4DC4-82EC-F7880996EC2A}">
      <dgm:prSet/>
      <dgm:spPr/>
      <dgm:t>
        <a:bodyPr/>
        <a:lstStyle/>
        <a:p>
          <a:endParaRPr lang="en-US"/>
        </a:p>
      </dgm:t>
    </dgm:pt>
    <dgm:pt modelId="{E22500FB-E2FD-4558-8649-CA6880EAD96D}">
      <dgm:prSet/>
      <dgm:spPr/>
      <dgm:t>
        <a:bodyPr/>
        <a:lstStyle/>
        <a:p>
          <a:r>
            <a:rPr lang="en-US" dirty="0"/>
            <a:t>For a series of images in the same class, if the filter is more activated, the filter is the one that has learned more patterns</a:t>
          </a:r>
        </a:p>
      </dgm:t>
    </dgm:pt>
    <dgm:pt modelId="{FE8C7EC4-329E-4CC8-B72C-CB7C57529689}" type="parTrans" cxnId="{2790CD6F-14F5-44DB-8F8A-02A1FCCB7D07}">
      <dgm:prSet/>
      <dgm:spPr/>
      <dgm:t>
        <a:bodyPr/>
        <a:lstStyle/>
        <a:p>
          <a:endParaRPr lang="en-US"/>
        </a:p>
      </dgm:t>
    </dgm:pt>
    <dgm:pt modelId="{4831EE44-191D-4C2D-A455-06E4FFF3E110}" type="sibTrans" cxnId="{2790CD6F-14F5-44DB-8F8A-02A1FCCB7D07}">
      <dgm:prSet/>
      <dgm:spPr/>
      <dgm:t>
        <a:bodyPr/>
        <a:lstStyle/>
        <a:p>
          <a:endParaRPr lang="en-US"/>
        </a:p>
      </dgm:t>
    </dgm:pt>
    <dgm:pt modelId="{CBE1A2B5-ED17-42E4-846D-1852DF24D81C}">
      <dgm:prSet/>
      <dgm:spPr/>
      <dgm:t>
        <a:bodyPr/>
        <a:lstStyle/>
        <a:p>
          <a:r>
            <a:rPr lang="en-US" dirty="0"/>
            <a:t>Likewise, if the activation level of filter on the whole image dataset gets more variations, it can be used as better filters with features to differentiate various objects in the same class</a:t>
          </a:r>
        </a:p>
      </dgm:t>
    </dgm:pt>
    <dgm:pt modelId="{42548086-D8C2-4711-8598-F7BC9D9B71F0}" type="parTrans" cxnId="{F13544B8-7B83-4214-9169-77B0811109E3}">
      <dgm:prSet/>
      <dgm:spPr/>
      <dgm:t>
        <a:bodyPr/>
        <a:lstStyle/>
        <a:p>
          <a:endParaRPr lang="en-US"/>
        </a:p>
      </dgm:t>
    </dgm:pt>
    <dgm:pt modelId="{429C788F-648A-4982-B16C-36B2A64A5968}" type="sibTrans" cxnId="{F13544B8-7B83-4214-9169-77B0811109E3}">
      <dgm:prSet/>
      <dgm:spPr/>
      <dgm:t>
        <a:bodyPr/>
        <a:lstStyle/>
        <a:p>
          <a:endParaRPr lang="en-US"/>
        </a:p>
      </dgm:t>
    </dgm:pt>
    <dgm:pt modelId="{826DEFE4-B17F-4DB7-856B-9BA3223E1CA9}">
      <dgm:prSet/>
      <dgm:spPr/>
      <dgm:t>
        <a:bodyPr/>
        <a:lstStyle/>
        <a:p>
          <a:r>
            <a:rPr lang="en-US"/>
            <a:t>We choose filters with highest variations and high or medium means on the whole image dataset </a:t>
          </a:r>
        </a:p>
      </dgm:t>
    </dgm:pt>
    <dgm:pt modelId="{2E94A23E-D7DB-4EE4-A7D3-370AF1A9D641}" type="parTrans" cxnId="{E6E3DA80-99D4-49D3-ABBE-FF60728758F4}">
      <dgm:prSet/>
      <dgm:spPr/>
      <dgm:t>
        <a:bodyPr/>
        <a:lstStyle/>
        <a:p>
          <a:endParaRPr lang="en-US"/>
        </a:p>
      </dgm:t>
    </dgm:pt>
    <dgm:pt modelId="{7B72EC51-9598-4F83-AC4F-AE1D22282DB0}" type="sibTrans" cxnId="{E6E3DA80-99D4-49D3-ABBE-FF60728758F4}">
      <dgm:prSet/>
      <dgm:spPr/>
      <dgm:t>
        <a:bodyPr/>
        <a:lstStyle/>
        <a:p>
          <a:endParaRPr lang="en-US"/>
        </a:p>
      </dgm:t>
    </dgm:pt>
    <dgm:pt modelId="{B0FEA684-BDDB-1C4B-A41E-83FDCF5277DB}" type="pres">
      <dgm:prSet presAssocID="{2F79FD2E-9CD4-4FD5-A830-472EEFA25CA2}" presName="outerComposite" presStyleCnt="0">
        <dgm:presLayoutVars>
          <dgm:chMax val="5"/>
          <dgm:dir/>
          <dgm:resizeHandles val="exact"/>
        </dgm:presLayoutVars>
      </dgm:prSet>
      <dgm:spPr/>
    </dgm:pt>
    <dgm:pt modelId="{002C3FA8-C36A-9D4F-842B-539F84D84F78}" type="pres">
      <dgm:prSet presAssocID="{2F79FD2E-9CD4-4FD5-A830-472EEFA25CA2}" presName="dummyMaxCanvas" presStyleCnt="0">
        <dgm:presLayoutVars/>
      </dgm:prSet>
      <dgm:spPr/>
    </dgm:pt>
    <dgm:pt modelId="{7EB31F37-1D40-284E-9C8D-82756991A019}" type="pres">
      <dgm:prSet presAssocID="{2F79FD2E-9CD4-4FD5-A830-472EEFA25CA2}" presName="FourNodes_1" presStyleLbl="node1" presStyleIdx="0" presStyleCnt="4">
        <dgm:presLayoutVars>
          <dgm:bulletEnabled val="1"/>
        </dgm:presLayoutVars>
      </dgm:prSet>
      <dgm:spPr/>
    </dgm:pt>
    <dgm:pt modelId="{D2534054-DF6D-7545-87F5-CD9FC615CE8E}" type="pres">
      <dgm:prSet presAssocID="{2F79FD2E-9CD4-4FD5-A830-472EEFA25CA2}" presName="FourNodes_2" presStyleLbl="node1" presStyleIdx="1" presStyleCnt="4">
        <dgm:presLayoutVars>
          <dgm:bulletEnabled val="1"/>
        </dgm:presLayoutVars>
      </dgm:prSet>
      <dgm:spPr/>
    </dgm:pt>
    <dgm:pt modelId="{3255DDC6-4ED2-A548-B452-550C1C388539}" type="pres">
      <dgm:prSet presAssocID="{2F79FD2E-9CD4-4FD5-A830-472EEFA25CA2}" presName="FourNodes_3" presStyleLbl="node1" presStyleIdx="2" presStyleCnt="4">
        <dgm:presLayoutVars>
          <dgm:bulletEnabled val="1"/>
        </dgm:presLayoutVars>
      </dgm:prSet>
      <dgm:spPr/>
    </dgm:pt>
    <dgm:pt modelId="{A1D705DE-D895-1E42-A61A-C6B39BCEAE42}" type="pres">
      <dgm:prSet presAssocID="{2F79FD2E-9CD4-4FD5-A830-472EEFA25CA2}" presName="FourNodes_4" presStyleLbl="node1" presStyleIdx="3" presStyleCnt="4">
        <dgm:presLayoutVars>
          <dgm:bulletEnabled val="1"/>
        </dgm:presLayoutVars>
      </dgm:prSet>
      <dgm:spPr/>
    </dgm:pt>
    <dgm:pt modelId="{AF60DF56-5232-9546-8DC2-257172A84044}" type="pres">
      <dgm:prSet presAssocID="{2F79FD2E-9CD4-4FD5-A830-472EEFA25CA2}" presName="FourConn_1-2" presStyleLbl="fgAccFollowNode1" presStyleIdx="0" presStyleCnt="3">
        <dgm:presLayoutVars>
          <dgm:bulletEnabled val="1"/>
        </dgm:presLayoutVars>
      </dgm:prSet>
      <dgm:spPr/>
    </dgm:pt>
    <dgm:pt modelId="{5FD3E7E2-5A4A-584D-8442-7E6DFF3535FC}" type="pres">
      <dgm:prSet presAssocID="{2F79FD2E-9CD4-4FD5-A830-472EEFA25CA2}" presName="FourConn_2-3" presStyleLbl="fgAccFollowNode1" presStyleIdx="1" presStyleCnt="3">
        <dgm:presLayoutVars>
          <dgm:bulletEnabled val="1"/>
        </dgm:presLayoutVars>
      </dgm:prSet>
      <dgm:spPr/>
    </dgm:pt>
    <dgm:pt modelId="{80F8DAC0-28D4-D540-A2ED-FBCB042A8B52}" type="pres">
      <dgm:prSet presAssocID="{2F79FD2E-9CD4-4FD5-A830-472EEFA25CA2}" presName="FourConn_3-4" presStyleLbl="fgAccFollowNode1" presStyleIdx="2" presStyleCnt="3">
        <dgm:presLayoutVars>
          <dgm:bulletEnabled val="1"/>
        </dgm:presLayoutVars>
      </dgm:prSet>
      <dgm:spPr/>
    </dgm:pt>
    <dgm:pt modelId="{F245B3BB-5334-414E-AFAA-CDA79931F5DB}" type="pres">
      <dgm:prSet presAssocID="{2F79FD2E-9CD4-4FD5-A830-472EEFA25CA2}" presName="FourNodes_1_text" presStyleLbl="node1" presStyleIdx="3" presStyleCnt="4">
        <dgm:presLayoutVars>
          <dgm:bulletEnabled val="1"/>
        </dgm:presLayoutVars>
      </dgm:prSet>
      <dgm:spPr/>
    </dgm:pt>
    <dgm:pt modelId="{9A29240A-3A59-1A43-B319-C513277D0B5A}" type="pres">
      <dgm:prSet presAssocID="{2F79FD2E-9CD4-4FD5-A830-472EEFA25CA2}" presName="FourNodes_2_text" presStyleLbl="node1" presStyleIdx="3" presStyleCnt="4">
        <dgm:presLayoutVars>
          <dgm:bulletEnabled val="1"/>
        </dgm:presLayoutVars>
      </dgm:prSet>
      <dgm:spPr/>
    </dgm:pt>
    <dgm:pt modelId="{864FDA01-AE32-B741-9242-6687273351F2}" type="pres">
      <dgm:prSet presAssocID="{2F79FD2E-9CD4-4FD5-A830-472EEFA25CA2}" presName="FourNodes_3_text" presStyleLbl="node1" presStyleIdx="3" presStyleCnt="4">
        <dgm:presLayoutVars>
          <dgm:bulletEnabled val="1"/>
        </dgm:presLayoutVars>
      </dgm:prSet>
      <dgm:spPr/>
    </dgm:pt>
    <dgm:pt modelId="{805F3521-A80D-2346-8771-64FE81A99AFE}" type="pres">
      <dgm:prSet presAssocID="{2F79FD2E-9CD4-4FD5-A830-472EEFA25CA2}" presName="FourNodes_4_text" presStyleLbl="node1" presStyleIdx="3" presStyleCnt="4">
        <dgm:presLayoutVars>
          <dgm:bulletEnabled val="1"/>
        </dgm:presLayoutVars>
      </dgm:prSet>
      <dgm:spPr/>
    </dgm:pt>
  </dgm:ptLst>
  <dgm:cxnLst>
    <dgm:cxn modelId="{6BB72509-500E-014F-99A9-ED450FFF8F8B}" type="presOf" srcId="{E22500FB-E2FD-4558-8649-CA6880EAD96D}" destId="{9A29240A-3A59-1A43-B319-C513277D0B5A}" srcOrd="1" destOrd="0" presId="urn:microsoft.com/office/officeart/2005/8/layout/vProcess5"/>
    <dgm:cxn modelId="{87620A0A-E1ED-6E46-B01F-E633446D4640}" type="presOf" srcId="{826DEFE4-B17F-4DB7-856B-9BA3223E1CA9}" destId="{A1D705DE-D895-1E42-A61A-C6B39BCEAE42}" srcOrd="0" destOrd="0" presId="urn:microsoft.com/office/officeart/2005/8/layout/vProcess5"/>
    <dgm:cxn modelId="{2790CD6F-14F5-44DB-8F8A-02A1FCCB7D07}" srcId="{2F79FD2E-9CD4-4FD5-A830-472EEFA25CA2}" destId="{E22500FB-E2FD-4558-8649-CA6880EAD96D}" srcOrd="1" destOrd="0" parTransId="{FE8C7EC4-329E-4CC8-B72C-CB7C57529689}" sibTransId="{4831EE44-191D-4C2D-A455-06E4FFF3E110}"/>
    <dgm:cxn modelId="{E6E3DA80-99D4-49D3-ABBE-FF60728758F4}" srcId="{2F79FD2E-9CD4-4FD5-A830-472EEFA25CA2}" destId="{826DEFE4-B17F-4DB7-856B-9BA3223E1CA9}" srcOrd="3" destOrd="0" parTransId="{2E94A23E-D7DB-4EE4-A7D3-370AF1A9D641}" sibTransId="{7B72EC51-9598-4F83-AC4F-AE1D22282DB0}"/>
    <dgm:cxn modelId="{E66DE79B-E339-0D4A-A21F-14858BE1482F}" type="presOf" srcId="{429C788F-648A-4982-B16C-36B2A64A5968}" destId="{80F8DAC0-28D4-D540-A2ED-FBCB042A8B52}" srcOrd="0" destOrd="0" presId="urn:microsoft.com/office/officeart/2005/8/layout/vProcess5"/>
    <dgm:cxn modelId="{E3A0F09E-C387-0949-B993-6114BE89D7FD}" type="presOf" srcId="{CBE1A2B5-ED17-42E4-846D-1852DF24D81C}" destId="{3255DDC6-4ED2-A548-B452-550C1C388539}" srcOrd="0" destOrd="0" presId="urn:microsoft.com/office/officeart/2005/8/layout/vProcess5"/>
    <dgm:cxn modelId="{F13544B8-7B83-4214-9169-77B0811109E3}" srcId="{2F79FD2E-9CD4-4FD5-A830-472EEFA25CA2}" destId="{CBE1A2B5-ED17-42E4-846D-1852DF24D81C}" srcOrd="2" destOrd="0" parTransId="{42548086-D8C2-4711-8598-F7BC9D9B71F0}" sibTransId="{429C788F-648A-4982-B16C-36B2A64A5968}"/>
    <dgm:cxn modelId="{EE258BBD-8FA4-9B4B-AC21-9B29FBCCDAF5}" type="presOf" srcId="{E22500FB-E2FD-4558-8649-CA6880EAD96D}" destId="{D2534054-DF6D-7545-87F5-CD9FC615CE8E}" srcOrd="0" destOrd="0" presId="urn:microsoft.com/office/officeart/2005/8/layout/vProcess5"/>
    <dgm:cxn modelId="{6654E9C9-2021-C847-90E3-11BE7A6F699F}" type="presOf" srcId="{10217CD1-3957-4CD6-B166-E0EEC6AD16B4}" destId="{AF60DF56-5232-9546-8DC2-257172A84044}" srcOrd="0" destOrd="0" presId="urn:microsoft.com/office/officeart/2005/8/layout/vProcess5"/>
    <dgm:cxn modelId="{7D03ABCC-4AFC-6649-9564-0CA16BB736B3}" type="presOf" srcId="{4831EE44-191D-4C2D-A455-06E4FFF3E110}" destId="{5FD3E7E2-5A4A-584D-8442-7E6DFF3535FC}" srcOrd="0" destOrd="0" presId="urn:microsoft.com/office/officeart/2005/8/layout/vProcess5"/>
    <dgm:cxn modelId="{C40C0DD2-9149-6E4A-BCF0-DEFE19CD1E5B}" type="presOf" srcId="{FF0DDACE-9FAC-4CC7-9927-AB0F577E821A}" destId="{F245B3BB-5334-414E-AFAA-CDA79931F5DB}" srcOrd="1" destOrd="0" presId="urn:microsoft.com/office/officeart/2005/8/layout/vProcess5"/>
    <dgm:cxn modelId="{D03ED4E1-D362-9840-AC7E-481DEA7A74C8}" type="presOf" srcId="{CBE1A2B5-ED17-42E4-846D-1852DF24D81C}" destId="{864FDA01-AE32-B741-9242-6687273351F2}" srcOrd="1" destOrd="0" presId="urn:microsoft.com/office/officeart/2005/8/layout/vProcess5"/>
    <dgm:cxn modelId="{F89A4EEF-89E0-FD44-8086-BE660260F56F}" type="presOf" srcId="{826DEFE4-B17F-4DB7-856B-9BA3223E1CA9}" destId="{805F3521-A80D-2346-8771-64FE81A99AFE}" srcOrd="1" destOrd="0" presId="urn:microsoft.com/office/officeart/2005/8/layout/vProcess5"/>
    <dgm:cxn modelId="{AEFECFF3-6C27-1D47-99EF-ABBAEA9E145D}" type="presOf" srcId="{2F79FD2E-9CD4-4FD5-A830-472EEFA25CA2}" destId="{B0FEA684-BDDB-1C4B-A41E-83FDCF5277DB}" srcOrd="0" destOrd="0" presId="urn:microsoft.com/office/officeart/2005/8/layout/vProcess5"/>
    <dgm:cxn modelId="{E7DB4BF8-AAE6-4DC4-82EC-F7880996EC2A}" srcId="{2F79FD2E-9CD4-4FD5-A830-472EEFA25CA2}" destId="{FF0DDACE-9FAC-4CC7-9927-AB0F577E821A}" srcOrd="0" destOrd="0" parTransId="{E57A62C4-8573-4833-BCBE-0A374AA53BB3}" sibTransId="{10217CD1-3957-4CD6-B166-E0EEC6AD16B4}"/>
    <dgm:cxn modelId="{532CC6FF-3C95-0743-9107-286BCA587AF4}" type="presOf" srcId="{FF0DDACE-9FAC-4CC7-9927-AB0F577E821A}" destId="{7EB31F37-1D40-284E-9C8D-82756991A019}" srcOrd="0" destOrd="0" presId="urn:microsoft.com/office/officeart/2005/8/layout/vProcess5"/>
    <dgm:cxn modelId="{ECC9F1FA-B9F9-3044-A50B-F9AA398A568F}" type="presParOf" srcId="{B0FEA684-BDDB-1C4B-A41E-83FDCF5277DB}" destId="{002C3FA8-C36A-9D4F-842B-539F84D84F78}" srcOrd="0" destOrd="0" presId="urn:microsoft.com/office/officeart/2005/8/layout/vProcess5"/>
    <dgm:cxn modelId="{ADFA976E-EFEC-9149-9E73-E71CB6E9945A}" type="presParOf" srcId="{B0FEA684-BDDB-1C4B-A41E-83FDCF5277DB}" destId="{7EB31F37-1D40-284E-9C8D-82756991A019}" srcOrd="1" destOrd="0" presId="urn:microsoft.com/office/officeart/2005/8/layout/vProcess5"/>
    <dgm:cxn modelId="{48982591-AD3C-D64E-B3E5-05876D11F3BF}" type="presParOf" srcId="{B0FEA684-BDDB-1C4B-A41E-83FDCF5277DB}" destId="{D2534054-DF6D-7545-87F5-CD9FC615CE8E}" srcOrd="2" destOrd="0" presId="urn:microsoft.com/office/officeart/2005/8/layout/vProcess5"/>
    <dgm:cxn modelId="{DB022F9E-4577-754B-A107-B1EAAE3DDB73}" type="presParOf" srcId="{B0FEA684-BDDB-1C4B-A41E-83FDCF5277DB}" destId="{3255DDC6-4ED2-A548-B452-550C1C388539}" srcOrd="3" destOrd="0" presId="urn:microsoft.com/office/officeart/2005/8/layout/vProcess5"/>
    <dgm:cxn modelId="{B6252754-0128-004E-8C08-8104A2309BD4}" type="presParOf" srcId="{B0FEA684-BDDB-1C4B-A41E-83FDCF5277DB}" destId="{A1D705DE-D895-1E42-A61A-C6B39BCEAE42}" srcOrd="4" destOrd="0" presId="urn:microsoft.com/office/officeart/2005/8/layout/vProcess5"/>
    <dgm:cxn modelId="{5F5622A9-FBA8-EA40-88E7-6E1DCDCEB990}" type="presParOf" srcId="{B0FEA684-BDDB-1C4B-A41E-83FDCF5277DB}" destId="{AF60DF56-5232-9546-8DC2-257172A84044}" srcOrd="5" destOrd="0" presId="urn:microsoft.com/office/officeart/2005/8/layout/vProcess5"/>
    <dgm:cxn modelId="{5DC3B743-9A01-C249-9AB4-7147D40DE688}" type="presParOf" srcId="{B0FEA684-BDDB-1C4B-A41E-83FDCF5277DB}" destId="{5FD3E7E2-5A4A-584D-8442-7E6DFF3535FC}" srcOrd="6" destOrd="0" presId="urn:microsoft.com/office/officeart/2005/8/layout/vProcess5"/>
    <dgm:cxn modelId="{0E2C3C74-8A4E-3142-AA62-FBD2D4DCB335}" type="presParOf" srcId="{B0FEA684-BDDB-1C4B-A41E-83FDCF5277DB}" destId="{80F8DAC0-28D4-D540-A2ED-FBCB042A8B52}" srcOrd="7" destOrd="0" presId="urn:microsoft.com/office/officeart/2005/8/layout/vProcess5"/>
    <dgm:cxn modelId="{0991EA76-76C4-124C-9A1B-DFAD5F8D71A6}" type="presParOf" srcId="{B0FEA684-BDDB-1C4B-A41E-83FDCF5277DB}" destId="{F245B3BB-5334-414E-AFAA-CDA79931F5DB}" srcOrd="8" destOrd="0" presId="urn:microsoft.com/office/officeart/2005/8/layout/vProcess5"/>
    <dgm:cxn modelId="{B8FA1B23-B6A1-7049-A65C-F7AF7988E620}" type="presParOf" srcId="{B0FEA684-BDDB-1C4B-A41E-83FDCF5277DB}" destId="{9A29240A-3A59-1A43-B319-C513277D0B5A}" srcOrd="9" destOrd="0" presId="urn:microsoft.com/office/officeart/2005/8/layout/vProcess5"/>
    <dgm:cxn modelId="{E0417606-DAED-754C-8DA9-CFAA01886C57}" type="presParOf" srcId="{B0FEA684-BDDB-1C4B-A41E-83FDCF5277DB}" destId="{864FDA01-AE32-B741-9242-6687273351F2}" srcOrd="10" destOrd="0" presId="urn:microsoft.com/office/officeart/2005/8/layout/vProcess5"/>
    <dgm:cxn modelId="{DF8B4413-4FD1-6141-82BF-B855ED0C9353}" type="presParOf" srcId="{B0FEA684-BDDB-1C4B-A41E-83FDCF5277DB}" destId="{805F3521-A80D-2346-8771-64FE81A99AFE}"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7EC349-ECA1-4224-865F-5CEDA7C89588}" type="doc">
      <dgm:prSet loTypeId="urn:microsoft.com/office/officeart/2005/8/layout/vList2" loCatId="list" qsTypeId="urn:microsoft.com/office/officeart/2005/8/quickstyle/simple4" qsCatId="simple" csTypeId="urn:microsoft.com/office/officeart/2005/8/colors/accent6_2" csCatId="accent6"/>
      <dgm:spPr/>
      <dgm:t>
        <a:bodyPr/>
        <a:lstStyle/>
        <a:p>
          <a:endParaRPr lang="en-US"/>
        </a:p>
      </dgm:t>
    </dgm:pt>
    <dgm:pt modelId="{093A9691-66F1-4E5E-A91F-73AA5EF3EE47}">
      <dgm:prSet/>
      <dgm:spPr/>
      <dgm:t>
        <a:bodyPr/>
        <a:lstStyle/>
        <a:p>
          <a:r>
            <a:rPr lang="en-US"/>
            <a:t>Calculate the filter activation on one image: 6s</a:t>
          </a:r>
        </a:p>
      </dgm:t>
    </dgm:pt>
    <dgm:pt modelId="{09230E79-3481-437E-B0CC-12E07CA52A89}" type="parTrans" cxnId="{DE60A303-22F6-4B39-8B52-DBD9700D8E15}">
      <dgm:prSet/>
      <dgm:spPr/>
      <dgm:t>
        <a:bodyPr/>
        <a:lstStyle/>
        <a:p>
          <a:endParaRPr lang="en-US"/>
        </a:p>
      </dgm:t>
    </dgm:pt>
    <dgm:pt modelId="{48ECF5E9-E841-489A-A7A0-34890A00E5EB}" type="sibTrans" cxnId="{DE60A303-22F6-4B39-8B52-DBD9700D8E15}">
      <dgm:prSet/>
      <dgm:spPr/>
      <dgm:t>
        <a:bodyPr/>
        <a:lstStyle/>
        <a:p>
          <a:endParaRPr lang="en-US"/>
        </a:p>
      </dgm:t>
    </dgm:pt>
    <dgm:pt modelId="{C6AD97C4-CD6B-4AC3-967D-B3DEFAB42C0E}">
      <dgm:prSet/>
      <dgm:spPr/>
      <dgm:t>
        <a:bodyPr/>
        <a:lstStyle/>
        <a:p>
          <a:r>
            <a:rPr lang="en-US"/>
            <a:t>Calculate the mean and variance of filter activation on dataset: 10 minutes</a:t>
          </a:r>
        </a:p>
      </dgm:t>
    </dgm:pt>
    <dgm:pt modelId="{BC0C7F07-8461-4372-8ABF-56E33A44C8EE}" type="parTrans" cxnId="{101E249D-8316-45C3-BDE9-C326C1B9F658}">
      <dgm:prSet/>
      <dgm:spPr/>
      <dgm:t>
        <a:bodyPr/>
        <a:lstStyle/>
        <a:p>
          <a:endParaRPr lang="en-US"/>
        </a:p>
      </dgm:t>
    </dgm:pt>
    <dgm:pt modelId="{E42A6DFA-C3EA-4D6B-80F2-CD3D8EDB3133}" type="sibTrans" cxnId="{101E249D-8316-45C3-BDE9-C326C1B9F658}">
      <dgm:prSet/>
      <dgm:spPr/>
      <dgm:t>
        <a:bodyPr/>
        <a:lstStyle/>
        <a:p>
          <a:endParaRPr lang="en-US"/>
        </a:p>
      </dgm:t>
    </dgm:pt>
    <dgm:pt modelId="{1E759097-C2F6-4705-A810-8F669D21FE48}">
      <dgm:prSet/>
      <dgm:spPr/>
      <dgm:t>
        <a:bodyPr/>
        <a:lstStyle/>
        <a:p>
          <a:r>
            <a:rPr lang="en-US"/>
            <a:t>17,728 filters altogether:  123 days to go through one dataset</a:t>
          </a:r>
        </a:p>
      </dgm:t>
    </dgm:pt>
    <dgm:pt modelId="{B7EEB12F-DFDC-47D7-BA44-FE0C5A1B5601}" type="parTrans" cxnId="{392DF7FE-F4CA-470E-8913-324C63DCBAF7}">
      <dgm:prSet/>
      <dgm:spPr/>
      <dgm:t>
        <a:bodyPr/>
        <a:lstStyle/>
        <a:p>
          <a:endParaRPr lang="en-US"/>
        </a:p>
      </dgm:t>
    </dgm:pt>
    <dgm:pt modelId="{C7659A35-CDFD-4FF0-830F-A4278DD1F105}" type="sibTrans" cxnId="{392DF7FE-F4CA-470E-8913-324C63DCBAF7}">
      <dgm:prSet/>
      <dgm:spPr/>
      <dgm:t>
        <a:bodyPr/>
        <a:lstStyle/>
        <a:p>
          <a:endParaRPr lang="en-US"/>
        </a:p>
      </dgm:t>
    </dgm:pt>
    <dgm:pt modelId="{069D0B43-3A06-473D-9178-72FA1C2B3277}">
      <dgm:prSet/>
      <dgm:spPr/>
      <dgm:t>
        <a:bodyPr/>
        <a:lstStyle/>
        <a:p>
          <a:r>
            <a:rPr lang="en-US"/>
            <a:t>25 filters in conv_1, conv_30,conv_70 are calculated respectively</a:t>
          </a:r>
        </a:p>
      </dgm:t>
    </dgm:pt>
    <dgm:pt modelId="{5ED39DF5-4A5E-4783-B4C2-E67E99E5355B}" type="parTrans" cxnId="{DFC09470-2FCB-4E90-BE48-DDB590EC95A6}">
      <dgm:prSet/>
      <dgm:spPr/>
      <dgm:t>
        <a:bodyPr/>
        <a:lstStyle/>
        <a:p>
          <a:endParaRPr lang="en-US"/>
        </a:p>
      </dgm:t>
    </dgm:pt>
    <dgm:pt modelId="{49490F69-BEFC-4B5F-AFAD-68278D195E92}" type="sibTrans" cxnId="{DFC09470-2FCB-4E90-BE48-DDB590EC95A6}">
      <dgm:prSet/>
      <dgm:spPr/>
      <dgm:t>
        <a:bodyPr/>
        <a:lstStyle/>
        <a:p>
          <a:endParaRPr lang="en-US"/>
        </a:p>
      </dgm:t>
    </dgm:pt>
    <dgm:pt modelId="{D35E30D2-5C2C-47DE-A08D-6D7B31AC198B}">
      <dgm:prSet/>
      <dgm:spPr/>
      <dgm:t>
        <a:bodyPr/>
        <a:lstStyle/>
        <a:p>
          <a:r>
            <a:rPr lang="en-US"/>
            <a:t>3 filters in each layer chosen</a:t>
          </a:r>
        </a:p>
      </dgm:t>
    </dgm:pt>
    <dgm:pt modelId="{A5C1F1C6-D16F-42BF-90CD-EDFE512EFC63}" type="parTrans" cxnId="{4D27C29E-423C-4C03-9808-73E1C84BC1FB}">
      <dgm:prSet/>
      <dgm:spPr/>
      <dgm:t>
        <a:bodyPr/>
        <a:lstStyle/>
        <a:p>
          <a:endParaRPr lang="en-US"/>
        </a:p>
      </dgm:t>
    </dgm:pt>
    <dgm:pt modelId="{97BBB219-41FF-48FE-A4DC-1C138FF99CC9}" type="sibTrans" cxnId="{4D27C29E-423C-4C03-9808-73E1C84BC1FB}">
      <dgm:prSet/>
      <dgm:spPr/>
      <dgm:t>
        <a:bodyPr/>
        <a:lstStyle/>
        <a:p>
          <a:endParaRPr lang="en-US"/>
        </a:p>
      </dgm:t>
    </dgm:pt>
    <dgm:pt modelId="{3DA6811B-A8C2-4F19-84E6-BCF7AE85476F}">
      <dgm:prSet/>
      <dgm:spPr/>
      <dgm:t>
        <a:bodyPr/>
        <a:lstStyle/>
        <a:p>
          <a:r>
            <a:rPr lang="en-US"/>
            <a:t>75 filters altogether calculated, 9 filters chosen</a:t>
          </a:r>
        </a:p>
      </dgm:t>
    </dgm:pt>
    <dgm:pt modelId="{C2C1399A-5F54-481B-8FE9-F07F1790B0DC}" type="parTrans" cxnId="{8EA9F96D-49B0-4895-83C2-DF7372AF9541}">
      <dgm:prSet/>
      <dgm:spPr/>
      <dgm:t>
        <a:bodyPr/>
        <a:lstStyle/>
        <a:p>
          <a:endParaRPr lang="en-US"/>
        </a:p>
      </dgm:t>
    </dgm:pt>
    <dgm:pt modelId="{AEE1EE57-CA8A-4987-B06D-02B338E798A2}" type="sibTrans" cxnId="{8EA9F96D-49B0-4895-83C2-DF7372AF9541}">
      <dgm:prSet/>
      <dgm:spPr/>
      <dgm:t>
        <a:bodyPr/>
        <a:lstStyle/>
        <a:p>
          <a:endParaRPr lang="en-US"/>
        </a:p>
      </dgm:t>
    </dgm:pt>
    <dgm:pt modelId="{12DB703C-5E1C-D042-8B40-FABD4DAD8023}" type="pres">
      <dgm:prSet presAssocID="{BF7EC349-ECA1-4224-865F-5CEDA7C89588}" presName="linear" presStyleCnt="0">
        <dgm:presLayoutVars>
          <dgm:animLvl val="lvl"/>
          <dgm:resizeHandles val="exact"/>
        </dgm:presLayoutVars>
      </dgm:prSet>
      <dgm:spPr/>
    </dgm:pt>
    <dgm:pt modelId="{0995696A-6328-A64B-B954-EAF164EEA446}" type="pres">
      <dgm:prSet presAssocID="{093A9691-66F1-4E5E-A91F-73AA5EF3EE47}" presName="parentText" presStyleLbl="node1" presStyleIdx="0" presStyleCnt="6">
        <dgm:presLayoutVars>
          <dgm:chMax val="0"/>
          <dgm:bulletEnabled val="1"/>
        </dgm:presLayoutVars>
      </dgm:prSet>
      <dgm:spPr/>
    </dgm:pt>
    <dgm:pt modelId="{4293C1B9-231C-1A4A-AD23-BC88C25F6F69}" type="pres">
      <dgm:prSet presAssocID="{48ECF5E9-E841-489A-A7A0-34890A00E5EB}" presName="spacer" presStyleCnt="0"/>
      <dgm:spPr/>
    </dgm:pt>
    <dgm:pt modelId="{3CC5B4CF-8048-674E-B4F2-8620C84603A9}" type="pres">
      <dgm:prSet presAssocID="{C6AD97C4-CD6B-4AC3-967D-B3DEFAB42C0E}" presName="parentText" presStyleLbl="node1" presStyleIdx="1" presStyleCnt="6">
        <dgm:presLayoutVars>
          <dgm:chMax val="0"/>
          <dgm:bulletEnabled val="1"/>
        </dgm:presLayoutVars>
      </dgm:prSet>
      <dgm:spPr/>
    </dgm:pt>
    <dgm:pt modelId="{D17167FF-B3D2-F849-BB63-496E4E02F6EB}" type="pres">
      <dgm:prSet presAssocID="{E42A6DFA-C3EA-4D6B-80F2-CD3D8EDB3133}" presName="spacer" presStyleCnt="0"/>
      <dgm:spPr/>
    </dgm:pt>
    <dgm:pt modelId="{E63715C4-316A-7748-95C5-0025392C59FC}" type="pres">
      <dgm:prSet presAssocID="{1E759097-C2F6-4705-A810-8F669D21FE48}" presName="parentText" presStyleLbl="node1" presStyleIdx="2" presStyleCnt="6">
        <dgm:presLayoutVars>
          <dgm:chMax val="0"/>
          <dgm:bulletEnabled val="1"/>
        </dgm:presLayoutVars>
      </dgm:prSet>
      <dgm:spPr/>
    </dgm:pt>
    <dgm:pt modelId="{D31A687B-C828-D843-B710-53EFB1F21E58}" type="pres">
      <dgm:prSet presAssocID="{C7659A35-CDFD-4FF0-830F-A4278DD1F105}" presName="spacer" presStyleCnt="0"/>
      <dgm:spPr/>
    </dgm:pt>
    <dgm:pt modelId="{DE047D5D-58B3-4F42-8846-E932D531E5BD}" type="pres">
      <dgm:prSet presAssocID="{069D0B43-3A06-473D-9178-72FA1C2B3277}" presName="parentText" presStyleLbl="node1" presStyleIdx="3" presStyleCnt="6">
        <dgm:presLayoutVars>
          <dgm:chMax val="0"/>
          <dgm:bulletEnabled val="1"/>
        </dgm:presLayoutVars>
      </dgm:prSet>
      <dgm:spPr/>
    </dgm:pt>
    <dgm:pt modelId="{886EFE52-4E2F-8E45-91CC-918C83330CA1}" type="pres">
      <dgm:prSet presAssocID="{49490F69-BEFC-4B5F-AFAD-68278D195E92}" presName="spacer" presStyleCnt="0"/>
      <dgm:spPr/>
    </dgm:pt>
    <dgm:pt modelId="{8B3A6D06-266D-8049-B740-6E4C01E3E1C3}" type="pres">
      <dgm:prSet presAssocID="{D35E30D2-5C2C-47DE-A08D-6D7B31AC198B}" presName="parentText" presStyleLbl="node1" presStyleIdx="4" presStyleCnt="6">
        <dgm:presLayoutVars>
          <dgm:chMax val="0"/>
          <dgm:bulletEnabled val="1"/>
        </dgm:presLayoutVars>
      </dgm:prSet>
      <dgm:spPr/>
    </dgm:pt>
    <dgm:pt modelId="{1F2C52E2-09A6-2E4D-A23F-464000721629}" type="pres">
      <dgm:prSet presAssocID="{97BBB219-41FF-48FE-A4DC-1C138FF99CC9}" presName="spacer" presStyleCnt="0"/>
      <dgm:spPr/>
    </dgm:pt>
    <dgm:pt modelId="{28143B43-24FD-6C43-9ECC-402DF7A6E4A2}" type="pres">
      <dgm:prSet presAssocID="{3DA6811B-A8C2-4F19-84E6-BCF7AE85476F}" presName="parentText" presStyleLbl="node1" presStyleIdx="5" presStyleCnt="6">
        <dgm:presLayoutVars>
          <dgm:chMax val="0"/>
          <dgm:bulletEnabled val="1"/>
        </dgm:presLayoutVars>
      </dgm:prSet>
      <dgm:spPr/>
    </dgm:pt>
  </dgm:ptLst>
  <dgm:cxnLst>
    <dgm:cxn modelId="{DE60A303-22F6-4B39-8B52-DBD9700D8E15}" srcId="{BF7EC349-ECA1-4224-865F-5CEDA7C89588}" destId="{093A9691-66F1-4E5E-A91F-73AA5EF3EE47}" srcOrd="0" destOrd="0" parTransId="{09230E79-3481-437E-B0CC-12E07CA52A89}" sibTransId="{48ECF5E9-E841-489A-A7A0-34890A00E5EB}"/>
    <dgm:cxn modelId="{AF2FA306-4F35-7248-94A3-2ABF4BD15582}" type="presOf" srcId="{093A9691-66F1-4E5E-A91F-73AA5EF3EE47}" destId="{0995696A-6328-A64B-B954-EAF164EEA446}" srcOrd="0" destOrd="0" presId="urn:microsoft.com/office/officeart/2005/8/layout/vList2"/>
    <dgm:cxn modelId="{8EA9F96D-49B0-4895-83C2-DF7372AF9541}" srcId="{BF7EC349-ECA1-4224-865F-5CEDA7C89588}" destId="{3DA6811B-A8C2-4F19-84E6-BCF7AE85476F}" srcOrd="5" destOrd="0" parTransId="{C2C1399A-5F54-481B-8FE9-F07F1790B0DC}" sibTransId="{AEE1EE57-CA8A-4987-B06D-02B338E798A2}"/>
    <dgm:cxn modelId="{DFC09470-2FCB-4E90-BE48-DDB590EC95A6}" srcId="{BF7EC349-ECA1-4224-865F-5CEDA7C89588}" destId="{069D0B43-3A06-473D-9178-72FA1C2B3277}" srcOrd="3" destOrd="0" parTransId="{5ED39DF5-4A5E-4783-B4C2-E67E99E5355B}" sibTransId="{49490F69-BEFC-4B5F-AFAD-68278D195E92}"/>
    <dgm:cxn modelId="{E1275D7F-221F-254A-A91C-9177F066BAD4}" type="presOf" srcId="{D35E30D2-5C2C-47DE-A08D-6D7B31AC198B}" destId="{8B3A6D06-266D-8049-B740-6E4C01E3E1C3}" srcOrd="0" destOrd="0" presId="urn:microsoft.com/office/officeart/2005/8/layout/vList2"/>
    <dgm:cxn modelId="{1E35FE90-3B0F-9046-81BC-452E056F56F1}" type="presOf" srcId="{1E759097-C2F6-4705-A810-8F669D21FE48}" destId="{E63715C4-316A-7748-95C5-0025392C59FC}" srcOrd="0" destOrd="0" presId="urn:microsoft.com/office/officeart/2005/8/layout/vList2"/>
    <dgm:cxn modelId="{AD439492-A0C1-AE49-94F3-CC98D3FF2803}" type="presOf" srcId="{3DA6811B-A8C2-4F19-84E6-BCF7AE85476F}" destId="{28143B43-24FD-6C43-9ECC-402DF7A6E4A2}" srcOrd="0" destOrd="0" presId="urn:microsoft.com/office/officeart/2005/8/layout/vList2"/>
    <dgm:cxn modelId="{101E249D-8316-45C3-BDE9-C326C1B9F658}" srcId="{BF7EC349-ECA1-4224-865F-5CEDA7C89588}" destId="{C6AD97C4-CD6B-4AC3-967D-B3DEFAB42C0E}" srcOrd="1" destOrd="0" parTransId="{BC0C7F07-8461-4372-8ABF-56E33A44C8EE}" sibTransId="{E42A6DFA-C3EA-4D6B-80F2-CD3D8EDB3133}"/>
    <dgm:cxn modelId="{4D27C29E-423C-4C03-9808-73E1C84BC1FB}" srcId="{BF7EC349-ECA1-4224-865F-5CEDA7C89588}" destId="{D35E30D2-5C2C-47DE-A08D-6D7B31AC198B}" srcOrd="4" destOrd="0" parTransId="{A5C1F1C6-D16F-42BF-90CD-EDFE512EFC63}" sibTransId="{97BBB219-41FF-48FE-A4DC-1C138FF99CC9}"/>
    <dgm:cxn modelId="{F4BC13B6-ACC3-BD4F-A978-DD176E4A669E}" type="presOf" srcId="{BF7EC349-ECA1-4224-865F-5CEDA7C89588}" destId="{12DB703C-5E1C-D042-8B40-FABD4DAD8023}" srcOrd="0" destOrd="0" presId="urn:microsoft.com/office/officeart/2005/8/layout/vList2"/>
    <dgm:cxn modelId="{1A1A3FB6-0AC9-A14C-9599-3AC74E35CD76}" type="presOf" srcId="{069D0B43-3A06-473D-9178-72FA1C2B3277}" destId="{DE047D5D-58B3-4F42-8846-E932D531E5BD}" srcOrd="0" destOrd="0" presId="urn:microsoft.com/office/officeart/2005/8/layout/vList2"/>
    <dgm:cxn modelId="{51AD12BB-A811-EF43-B0EF-23C2ADF7D8A0}" type="presOf" srcId="{C6AD97C4-CD6B-4AC3-967D-B3DEFAB42C0E}" destId="{3CC5B4CF-8048-674E-B4F2-8620C84603A9}" srcOrd="0" destOrd="0" presId="urn:microsoft.com/office/officeart/2005/8/layout/vList2"/>
    <dgm:cxn modelId="{392DF7FE-F4CA-470E-8913-324C63DCBAF7}" srcId="{BF7EC349-ECA1-4224-865F-5CEDA7C89588}" destId="{1E759097-C2F6-4705-A810-8F669D21FE48}" srcOrd="2" destOrd="0" parTransId="{B7EEB12F-DFDC-47D7-BA44-FE0C5A1B5601}" sibTransId="{C7659A35-CDFD-4FF0-830F-A4278DD1F105}"/>
    <dgm:cxn modelId="{2785094A-37EA-E240-ADEC-8E9723A86DE6}" type="presParOf" srcId="{12DB703C-5E1C-D042-8B40-FABD4DAD8023}" destId="{0995696A-6328-A64B-B954-EAF164EEA446}" srcOrd="0" destOrd="0" presId="urn:microsoft.com/office/officeart/2005/8/layout/vList2"/>
    <dgm:cxn modelId="{FA3D74D3-A921-CB4F-8F52-1DC19B8A43BB}" type="presParOf" srcId="{12DB703C-5E1C-D042-8B40-FABD4DAD8023}" destId="{4293C1B9-231C-1A4A-AD23-BC88C25F6F69}" srcOrd="1" destOrd="0" presId="urn:microsoft.com/office/officeart/2005/8/layout/vList2"/>
    <dgm:cxn modelId="{9B7BE993-A640-5A48-9281-B029E5E7F68B}" type="presParOf" srcId="{12DB703C-5E1C-D042-8B40-FABD4DAD8023}" destId="{3CC5B4CF-8048-674E-B4F2-8620C84603A9}" srcOrd="2" destOrd="0" presId="urn:microsoft.com/office/officeart/2005/8/layout/vList2"/>
    <dgm:cxn modelId="{59797B05-56C7-6048-941F-89D05CF98D4F}" type="presParOf" srcId="{12DB703C-5E1C-D042-8B40-FABD4DAD8023}" destId="{D17167FF-B3D2-F849-BB63-496E4E02F6EB}" srcOrd="3" destOrd="0" presId="urn:microsoft.com/office/officeart/2005/8/layout/vList2"/>
    <dgm:cxn modelId="{01FD5ABC-9F40-314E-A061-CC02467B1584}" type="presParOf" srcId="{12DB703C-5E1C-D042-8B40-FABD4DAD8023}" destId="{E63715C4-316A-7748-95C5-0025392C59FC}" srcOrd="4" destOrd="0" presId="urn:microsoft.com/office/officeart/2005/8/layout/vList2"/>
    <dgm:cxn modelId="{D4F76BC6-CA22-0742-8271-01BB30A5E691}" type="presParOf" srcId="{12DB703C-5E1C-D042-8B40-FABD4DAD8023}" destId="{D31A687B-C828-D843-B710-53EFB1F21E58}" srcOrd="5" destOrd="0" presId="urn:microsoft.com/office/officeart/2005/8/layout/vList2"/>
    <dgm:cxn modelId="{4769CF65-D122-8143-A816-6E2068DA3AF8}" type="presParOf" srcId="{12DB703C-5E1C-D042-8B40-FABD4DAD8023}" destId="{DE047D5D-58B3-4F42-8846-E932D531E5BD}" srcOrd="6" destOrd="0" presId="urn:microsoft.com/office/officeart/2005/8/layout/vList2"/>
    <dgm:cxn modelId="{3E6B5F40-237C-9B43-9882-A675D7054C5F}" type="presParOf" srcId="{12DB703C-5E1C-D042-8B40-FABD4DAD8023}" destId="{886EFE52-4E2F-8E45-91CC-918C83330CA1}" srcOrd="7" destOrd="0" presId="urn:microsoft.com/office/officeart/2005/8/layout/vList2"/>
    <dgm:cxn modelId="{A0F229C3-2187-E745-B710-7808C0AD583C}" type="presParOf" srcId="{12DB703C-5E1C-D042-8B40-FABD4DAD8023}" destId="{8B3A6D06-266D-8049-B740-6E4C01E3E1C3}" srcOrd="8" destOrd="0" presId="urn:microsoft.com/office/officeart/2005/8/layout/vList2"/>
    <dgm:cxn modelId="{74282700-E0E5-514A-8F04-043EE4820E5D}" type="presParOf" srcId="{12DB703C-5E1C-D042-8B40-FABD4DAD8023}" destId="{1F2C52E2-09A6-2E4D-A23F-464000721629}" srcOrd="9" destOrd="0" presId="urn:microsoft.com/office/officeart/2005/8/layout/vList2"/>
    <dgm:cxn modelId="{7618D6FF-2F96-2C4F-A72E-FAEC8C163908}" type="presParOf" srcId="{12DB703C-5E1C-D042-8B40-FABD4DAD8023}" destId="{28143B43-24FD-6C43-9ECC-402DF7A6E4A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D130D2-C157-413F-A378-4F82FB63A76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6DDF129-111E-40EF-86DF-E2B917F0A069}">
      <dgm:prSet/>
      <dgm:spPr/>
      <dgm:t>
        <a:bodyPr/>
        <a:lstStyle/>
        <a:p>
          <a:r>
            <a:rPr lang="en-CA"/>
            <a:t>How to embed the chosen filters and make use of them in object tracking is another question to be probed </a:t>
          </a:r>
          <a:endParaRPr lang="en-US"/>
        </a:p>
      </dgm:t>
    </dgm:pt>
    <dgm:pt modelId="{1E0314B3-CEC3-4F92-85CE-B0BCA62EF8DC}" type="parTrans" cxnId="{149EB9D7-7897-45AA-A52F-6D4A0BEBE240}">
      <dgm:prSet/>
      <dgm:spPr/>
      <dgm:t>
        <a:bodyPr/>
        <a:lstStyle/>
        <a:p>
          <a:endParaRPr lang="en-US"/>
        </a:p>
      </dgm:t>
    </dgm:pt>
    <dgm:pt modelId="{20AE31F7-ADC1-41CA-B681-1FD3F86F918E}" type="sibTrans" cxnId="{149EB9D7-7897-45AA-A52F-6D4A0BEBE240}">
      <dgm:prSet/>
      <dgm:spPr/>
      <dgm:t>
        <a:bodyPr/>
        <a:lstStyle/>
        <a:p>
          <a:endParaRPr lang="en-US"/>
        </a:p>
      </dgm:t>
    </dgm:pt>
    <dgm:pt modelId="{9C226C6A-ACB1-402E-89B7-202EEBE5188C}">
      <dgm:prSet/>
      <dgm:spPr/>
      <dgm:t>
        <a:bodyPr/>
        <a:lstStyle/>
        <a:p>
          <a:r>
            <a:rPr lang="en-CA" dirty="0"/>
            <a:t>The values of means and variances can be set as features representing the objects</a:t>
          </a:r>
          <a:endParaRPr lang="en-US" dirty="0"/>
        </a:p>
      </dgm:t>
    </dgm:pt>
    <dgm:pt modelId="{48E18A60-6ACD-49C6-A694-9DF550203D4F}" type="parTrans" cxnId="{03B277BD-6726-4A66-BE10-B0970C7A9C5C}">
      <dgm:prSet/>
      <dgm:spPr/>
      <dgm:t>
        <a:bodyPr/>
        <a:lstStyle/>
        <a:p>
          <a:endParaRPr lang="en-US"/>
        </a:p>
      </dgm:t>
    </dgm:pt>
    <dgm:pt modelId="{78D084A3-7563-45B4-9C9A-3187BD6AA5DC}" type="sibTrans" cxnId="{03B277BD-6726-4A66-BE10-B0970C7A9C5C}">
      <dgm:prSet/>
      <dgm:spPr/>
      <dgm:t>
        <a:bodyPr/>
        <a:lstStyle/>
        <a:p>
          <a:endParaRPr lang="en-US"/>
        </a:p>
      </dgm:t>
    </dgm:pt>
    <dgm:pt modelId="{83CC4113-06B0-44C8-BF2C-8727D37B57CD}">
      <dgm:prSet/>
      <dgm:spPr/>
      <dgm:t>
        <a:bodyPr/>
        <a:lstStyle/>
        <a:p>
          <a:r>
            <a:rPr lang="en-CA"/>
            <a:t>Another kind of combination of mean and variance can be used such as multiplication or adding the two </a:t>
          </a:r>
          <a:endParaRPr lang="en-US"/>
        </a:p>
      </dgm:t>
    </dgm:pt>
    <dgm:pt modelId="{A085ED84-3A52-476F-BF76-4DABCEE1FB85}" type="parTrans" cxnId="{FE700ECB-995F-4DE3-8E3A-5AA37071ED63}">
      <dgm:prSet/>
      <dgm:spPr/>
      <dgm:t>
        <a:bodyPr/>
        <a:lstStyle/>
        <a:p>
          <a:endParaRPr lang="en-US"/>
        </a:p>
      </dgm:t>
    </dgm:pt>
    <dgm:pt modelId="{F8B2E08A-2344-400B-8FD1-FB8757A4E472}" type="sibTrans" cxnId="{FE700ECB-995F-4DE3-8E3A-5AA37071ED63}">
      <dgm:prSet/>
      <dgm:spPr/>
      <dgm:t>
        <a:bodyPr/>
        <a:lstStyle/>
        <a:p>
          <a:endParaRPr lang="en-US"/>
        </a:p>
      </dgm:t>
    </dgm:pt>
    <dgm:pt modelId="{B8A3359F-8630-454B-84A4-827BCFFAABBF}">
      <dgm:prSet/>
      <dgm:spPr/>
      <dgm:t>
        <a:bodyPr/>
        <a:lstStyle/>
        <a:p>
          <a:r>
            <a:rPr lang="en-CA"/>
            <a:t>Only 99 images are used for filter selection and 30 images are chosen as testing, how to make the dataset larger while the calculation time is shorter</a:t>
          </a:r>
          <a:endParaRPr lang="en-US"/>
        </a:p>
      </dgm:t>
    </dgm:pt>
    <dgm:pt modelId="{102BE6E3-FBD6-4B6D-A252-6F794338C41B}" type="parTrans" cxnId="{7A1D5F9B-EC85-489C-A53A-472D7544F1D9}">
      <dgm:prSet/>
      <dgm:spPr/>
      <dgm:t>
        <a:bodyPr/>
        <a:lstStyle/>
        <a:p>
          <a:endParaRPr lang="en-US"/>
        </a:p>
      </dgm:t>
    </dgm:pt>
    <dgm:pt modelId="{35EF17F5-884C-402B-8AA2-0BB0340FEF74}" type="sibTrans" cxnId="{7A1D5F9B-EC85-489C-A53A-472D7544F1D9}">
      <dgm:prSet/>
      <dgm:spPr/>
      <dgm:t>
        <a:bodyPr/>
        <a:lstStyle/>
        <a:p>
          <a:endParaRPr lang="en-US"/>
        </a:p>
      </dgm:t>
    </dgm:pt>
    <dgm:pt modelId="{844C8D24-8350-3241-BBC5-94A20D0BF003}" type="pres">
      <dgm:prSet presAssocID="{C7D130D2-C157-413F-A378-4F82FB63A76D}" presName="vert0" presStyleCnt="0">
        <dgm:presLayoutVars>
          <dgm:dir/>
          <dgm:animOne val="branch"/>
          <dgm:animLvl val="lvl"/>
        </dgm:presLayoutVars>
      </dgm:prSet>
      <dgm:spPr/>
    </dgm:pt>
    <dgm:pt modelId="{58032EFA-3814-D346-9944-DA8B68F3D8A0}" type="pres">
      <dgm:prSet presAssocID="{E6DDF129-111E-40EF-86DF-E2B917F0A069}" presName="thickLine" presStyleLbl="alignNode1" presStyleIdx="0" presStyleCnt="4"/>
      <dgm:spPr/>
    </dgm:pt>
    <dgm:pt modelId="{E9BE6DC7-B538-0040-92CD-8B3437CDB29B}" type="pres">
      <dgm:prSet presAssocID="{E6DDF129-111E-40EF-86DF-E2B917F0A069}" presName="horz1" presStyleCnt="0"/>
      <dgm:spPr/>
    </dgm:pt>
    <dgm:pt modelId="{54F582EB-FD08-4442-B682-E9EEADBFB334}" type="pres">
      <dgm:prSet presAssocID="{E6DDF129-111E-40EF-86DF-E2B917F0A069}" presName="tx1" presStyleLbl="revTx" presStyleIdx="0" presStyleCnt="4"/>
      <dgm:spPr/>
    </dgm:pt>
    <dgm:pt modelId="{B05967EB-1B01-CC4A-9FE0-8C0D19FBA06F}" type="pres">
      <dgm:prSet presAssocID="{E6DDF129-111E-40EF-86DF-E2B917F0A069}" presName="vert1" presStyleCnt="0"/>
      <dgm:spPr/>
    </dgm:pt>
    <dgm:pt modelId="{87FE961B-CD93-EC4A-94E1-2FF1DF61C287}" type="pres">
      <dgm:prSet presAssocID="{9C226C6A-ACB1-402E-89B7-202EEBE5188C}" presName="thickLine" presStyleLbl="alignNode1" presStyleIdx="1" presStyleCnt="4"/>
      <dgm:spPr/>
    </dgm:pt>
    <dgm:pt modelId="{FE5D693A-EB3B-7B43-B387-C6E452E16D94}" type="pres">
      <dgm:prSet presAssocID="{9C226C6A-ACB1-402E-89B7-202EEBE5188C}" presName="horz1" presStyleCnt="0"/>
      <dgm:spPr/>
    </dgm:pt>
    <dgm:pt modelId="{768C9758-C8FB-3443-A165-BC1326CAE435}" type="pres">
      <dgm:prSet presAssocID="{9C226C6A-ACB1-402E-89B7-202EEBE5188C}" presName="tx1" presStyleLbl="revTx" presStyleIdx="1" presStyleCnt="4"/>
      <dgm:spPr/>
    </dgm:pt>
    <dgm:pt modelId="{A1956636-667F-984C-8CE9-5CEC8A4DC08C}" type="pres">
      <dgm:prSet presAssocID="{9C226C6A-ACB1-402E-89B7-202EEBE5188C}" presName="vert1" presStyleCnt="0"/>
      <dgm:spPr/>
    </dgm:pt>
    <dgm:pt modelId="{CDF3E0FC-EFFD-2340-8070-25D49F4E6CF7}" type="pres">
      <dgm:prSet presAssocID="{83CC4113-06B0-44C8-BF2C-8727D37B57CD}" presName="thickLine" presStyleLbl="alignNode1" presStyleIdx="2" presStyleCnt="4"/>
      <dgm:spPr/>
    </dgm:pt>
    <dgm:pt modelId="{1C7ECBBF-523F-2745-9D98-C03538456781}" type="pres">
      <dgm:prSet presAssocID="{83CC4113-06B0-44C8-BF2C-8727D37B57CD}" presName="horz1" presStyleCnt="0"/>
      <dgm:spPr/>
    </dgm:pt>
    <dgm:pt modelId="{970A3D0A-1C81-4A4E-91CC-57F88DB3C56C}" type="pres">
      <dgm:prSet presAssocID="{83CC4113-06B0-44C8-BF2C-8727D37B57CD}" presName="tx1" presStyleLbl="revTx" presStyleIdx="2" presStyleCnt="4"/>
      <dgm:spPr/>
    </dgm:pt>
    <dgm:pt modelId="{C8E61304-64EE-C24A-A08C-1A75F6D89FA4}" type="pres">
      <dgm:prSet presAssocID="{83CC4113-06B0-44C8-BF2C-8727D37B57CD}" presName="vert1" presStyleCnt="0"/>
      <dgm:spPr/>
    </dgm:pt>
    <dgm:pt modelId="{4A7B5801-C487-994B-82D1-3747D84E1B88}" type="pres">
      <dgm:prSet presAssocID="{B8A3359F-8630-454B-84A4-827BCFFAABBF}" presName="thickLine" presStyleLbl="alignNode1" presStyleIdx="3" presStyleCnt="4"/>
      <dgm:spPr/>
    </dgm:pt>
    <dgm:pt modelId="{2AB41B88-D6B0-B049-B648-C41D38E29D7D}" type="pres">
      <dgm:prSet presAssocID="{B8A3359F-8630-454B-84A4-827BCFFAABBF}" presName="horz1" presStyleCnt="0"/>
      <dgm:spPr/>
    </dgm:pt>
    <dgm:pt modelId="{CB9AD208-5B9A-EC41-B2DC-F93A29F17C53}" type="pres">
      <dgm:prSet presAssocID="{B8A3359F-8630-454B-84A4-827BCFFAABBF}" presName="tx1" presStyleLbl="revTx" presStyleIdx="3" presStyleCnt="4"/>
      <dgm:spPr/>
    </dgm:pt>
    <dgm:pt modelId="{C2BAF4A4-528A-B649-BA80-B35531053E98}" type="pres">
      <dgm:prSet presAssocID="{B8A3359F-8630-454B-84A4-827BCFFAABBF}" presName="vert1" presStyleCnt="0"/>
      <dgm:spPr/>
    </dgm:pt>
  </dgm:ptLst>
  <dgm:cxnLst>
    <dgm:cxn modelId="{1EB9E917-1E82-3C4E-886F-8A0582BF02C1}" type="presOf" srcId="{B8A3359F-8630-454B-84A4-827BCFFAABBF}" destId="{CB9AD208-5B9A-EC41-B2DC-F93A29F17C53}" srcOrd="0" destOrd="0" presId="urn:microsoft.com/office/officeart/2008/layout/LinedList"/>
    <dgm:cxn modelId="{FAA9DB48-12B0-474D-8B41-C9AAE5C3AF5E}" type="presOf" srcId="{9C226C6A-ACB1-402E-89B7-202EEBE5188C}" destId="{768C9758-C8FB-3443-A165-BC1326CAE435}" srcOrd="0" destOrd="0" presId="urn:microsoft.com/office/officeart/2008/layout/LinedList"/>
    <dgm:cxn modelId="{E9E2F556-9F85-1B46-8022-FDE5CDCA9EAC}" type="presOf" srcId="{E6DDF129-111E-40EF-86DF-E2B917F0A069}" destId="{54F582EB-FD08-4442-B682-E9EEADBFB334}" srcOrd="0" destOrd="0" presId="urn:microsoft.com/office/officeart/2008/layout/LinedList"/>
    <dgm:cxn modelId="{7A1D5F9B-EC85-489C-A53A-472D7544F1D9}" srcId="{C7D130D2-C157-413F-A378-4F82FB63A76D}" destId="{B8A3359F-8630-454B-84A4-827BCFFAABBF}" srcOrd="3" destOrd="0" parTransId="{102BE6E3-FBD6-4B6D-A252-6F794338C41B}" sibTransId="{35EF17F5-884C-402B-8AA2-0BB0340FEF74}"/>
    <dgm:cxn modelId="{A383FF9B-08A4-E440-8095-6D5480EEB829}" type="presOf" srcId="{C7D130D2-C157-413F-A378-4F82FB63A76D}" destId="{844C8D24-8350-3241-BBC5-94A20D0BF003}" srcOrd="0" destOrd="0" presId="urn:microsoft.com/office/officeart/2008/layout/LinedList"/>
    <dgm:cxn modelId="{03B277BD-6726-4A66-BE10-B0970C7A9C5C}" srcId="{C7D130D2-C157-413F-A378-4F82FB63A76D}" destId="{9C226C6A-ACB1-402E-89B7-202EEBE5188C}" srcOrd="1" destOrd="0" parTransId="{48E18A60-6ACD-49C6-A694-9DF550203D4F}" sibTransId="{78D084A3-7563-45B4-9C9A-3187BD6AA5DC}"/>
    <dgm:cxn modelId="{FE700ECB-995F-4DE3-8E3A-5AA37071ED63}" srcId="{C7D130D2-C157-413F-A378-4F82FB63A76D}" destId="{83CC4113-06B0-44C8-BF2C-8727D37B57CD}" srcOrd="2" destOrd="0" parTransId="{A085ED84-3A52-476F-BF76-4DABCEE1FB85}" sibTransId="{F8B2E08A-2344-400B-8FD1-FB8757A4E472}"/>
    <dgm:cxn modelId="{149EB9D7-7897-45AA-A52F-6D4A0BEBE240}" srcId="{C7D130D2-C157-413F-A378-4F82FB63A76D}" destId="{E6DDF129-111E-40EF-86DF-E2B917F0A069}" srcOrd="0" destOrd="0" parTransId="{1E0314B3-CEC3-4F92-85CE-B0BCA62EF8DC}" sibTransId="{20AE31F7-ADC1-41CA-B681-1FD3F86F918E}"/>
    <dgm:cxn modelId="{52AA8CD9-9396-1249-B18E-B5C49AEBF7A5}" type="presOf" srcId="{83CC4113-06B0-44C8-BF2C-8727D37B57CD}" destId="{970A3D0A-1C81-4A4E-91CC-57F88DB3C56C}" srcOrd="0" destOrd="0" presId="urn:microsoft.com/office/officeart/2008/layout/LinedList"/>
    <dgm:cxn modelId="{90817870-B8EC-AC45-85B6-5521F25749E8}" type="presParOf" srcId="{844C8D24-8350-3241-BBC5-94A20D0BF003}" destId="{58032EFA-3814-D346-9944-DA8B68F3D8A0}" srcOrd="0" destOrd="0" presId="urn:microsoft.com/office/officeart/2008/layout/LinedList"/>
    <dgm:cxn modelId="{F2D1368B-8C9D-CC42-92EA-9E3D010C27CC}" type="presParOf" srcId="{844C8D24-8350-3241-BBC5-94A20D0BF003}" destId="{E9BE6DC7-B538-0040-92CD-8B3437CDB29B}" srcOrd="1" destOrd="0" presId="urn:microsoft.com/office/officeart/2008/layout/LinedList"/>
    <dgm:cxn modelId="{46471D45-B443-3F40-852D-0DC7BE6CE41E}" type="presParOf" srcId="{E9BE6DC7-B538-0040-92CD-8B3437CDB29B}" destId="{54F582EB-FD08-4442-B682-E9EEADBFB334}" srcOrd="0" destOrd="0" presId="urn:microsoft.com/office/officeart/2008/layout/LinedList"/>
    <dgm:cxn modelId="{2E54DD34-8C68-E549-BFD1-C460CDB2B8C5}" type="presParOf" srcId="{E9BE6DC7-B538-0040-92CD-8B3437CDB29B}" destId="{B05967EB-1B01-CC4A-9FE0-8C0D19FBA06F}" srcOrd="1" destOrd="0" presId="urn:microsoft.com/office/officeart/2008/layout/LinedList"/>
    <dgm:cxn modelId="{0CFDE89A-108A-BF47-A5BC-4BA20C52AA95}" type="presParOf" srcId="{844C8D24-8350-3241-BBC5-94A20D0BF003}" destId="{87FE961B-CD93-EC4A-94E1-2FF1DF61C287}" srcOrd="2" destOrd="0" presId="urn:microsoft.com/office/officeart/2008/layout/LinedList"/>
    <dgm:cxn modelId="{5968D16B-4029-1045-8053-66A256F59866}" type="presParOf" srcId="{844C8D24-8350-3241-BBC5-94A20D0BF003}" destId="{FE5D693A-EB3B-7B43-B387-C6E452E16D94}" srcOrd="3" destOrd="0" presId="urn:microsoft.com/office/officeart/2008/layout/LinedList"/>
    <dgm:cxn modelId="{CB64B799-B716-7C43-A7D7-91EAA3DB0450}" type="presParOf" srcId="{FE5D693A-EB3B-7B43-B387-C6E452E16D94}" destId="{768C9758-C8FB-3443-A165-BC1326CAE435}" srcOrd="0" destOrd="0" presId="urn:microsoft.com/office/officeart/2008/layout/LinedList"/>
    <dgm:cxn modelId="{111E454B-1AE2-5943-A5F1-C1507E3F29D7}" type="presParOf" srcId="{FE5D693A-EB3B-7B43-B387-C6E452E16D94}" destId="{A1956636-667F-984C-8CE9-5CEC8A4DC08C}" srcOrd="1" destOrd="0" presId="urn:microsoft.com/office/officeart/2008/layout/LinedList"/>
    <dgm:cxn modelId="{6B9A225B-A99C-E74B-BA0B-4405A45C3018}" type="presParOf" srcId="{844C8D24-8350-3241-BBC5-94A20D0BF003}" destId="{CDF3E0FC-EFFD-2340-8070-25D49F4E6CF7}" srcOrd="4" destOrd="0" presId="urn:microsoft.com/office/officeart/2008/layout/LinedList"/>
    <dgm:cxn modelId="{9498102C-B433-2841-B12D-76D4A8870B7C}" type="presParOf" srcId="{844C8D24-8350-3241-BBC5-94A20D0BF003}" destId="{1C7ECBBF-523F-2745-9D98-C03538456781}" srcOrd="5" destOrd="0" presId="urn:microsoft.com/office/officeart/2008/layout/LinedList"/>
    <dgm:cxn modelId="{B717EF23-E49C-3649-81F6-8DB671236B39}" type="presParOf" srcId="{1C7ECBBF-523F-2745-9D98-C03538456781}" destId="{970A3D0A-1C81-4A4E-91CC-57F88DB3C56C}" srcOrd="0" destOrd="0" presId="urn:microsoft.com/office/officeart/2008/layout/LinedList"/>
    <dgm:cxn modelId="{5EBC762A-7CF1-AF4D-8A52-ACA98EDA87F9}" type="presParOf" srcId="{1C7ECBBF-523F-2745-9D98-C03538456781}" destId="{C8E61304-64EE-C24A-A08C-1A75F6D89FA4}" srcOrd="1" destOrd="0" presId="urn:microsoft.com/office/officeart/2008/layout/LinedList"/>
    <dgm:cxn modelId="{D9058140-EE1F-D446-AC81-CC9865DA824C}" type="presParOf" srcId="{844C8D24-8350-3241-BBC5-94A20D0BF003}" destId="{4A7B5801-C487-994B-82D1-3747D84E1B88}" srcOrd="6" destOrd="0" presId="urn:microsoft.com/office/officeart/2008/layout/LinedList"/>
    <dgm:cxn modelId="{985A1760-AF11-9348-83E5-72FAD1A42188}" type="presParOf" srcId="{844C8D24-8350-3241-BBC5-94A20D0BF003}" destId="{2AB41B88-D6B0-B049-B648-C41D38E29D7D}" srcOrd="7" destOrd="0" presId="urn:microsoft.com/office/officeart/2008/layout/LinedList"/>
    <dgm:cxn modelId="{7F285CAA-BF68-704E-91EC-659C29EC2309}" type="presParOf" srcId="{2AB41B88-D6B0-B049-B648-C41D38E29D7D}" destId="{CB9AD208-5B9A-EC41-B2DC-F93A29F17C53}" srcOrd="0" destOrd="0" presId="urn:microsoft.com/office/officeart/2008/layout/LinedList"/>
    <dgm:cxn modelId="{8BFC96F3-09E8-0649-88CA-D11615C2389B}" type="presParOf" srcId="{2AB41B88-D6B0-B049-B648-C41D38E29D7D}" destId="{C2BAF4A4-528A-B649-BA80-B35531053E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CA2CF-E17C-2447-8951-CB8EF6634054}">
      <dsp:nvSpPr>
        <dsp:cNvPr id="0" name=""/>
        <dsp:cNvSpPr/>
      </dsp:nvSpPr>
      <dsp:spPr>
        <a:xfrm>
          <a:off x="1172"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2E2F5B-6F59-594C-B8D9-50E6981EBE44}">
      <dsp:nvSpPr>
        <dsp:cNvPr id="0" name=""/>
        <dsp:cNvSpPr/>
      </dsp:nvSpPr>
      <dsp:spPr>
        <a:xfrm>
          <a:off x="458411"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The number of all filters in all layers is 17,728, which is a huge number.</a:t>
          </a:r>
        </a:p>
      </dsp:txBody>
      <dsp:txXfrm>
        <a:off x="534947" y="649409"/>
        <a:ext cx="3962083" cy="2460051"/>
      </dsp:txXfrm>
    </dsp:sp>
    <dsp:sp modelId="{D84335C9-E906-0D4C-986F-D632E731DB46}">
      <dsp:nvSpPr>
        <dsp:cNvPr id="0" name=""/>
        <dsp:cNvSpPr/>
      </dsp:nvSpPr>
      <dsp:spPr>
        <a:xfrm>
          <a:off x="5030807"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B7A7812-4932-A04E-B8F5-E18B522E2E36}">
      <dsp:nvSpPr>
        <dsp:cNvPr id="0" name=""/>
        <dsp:cNvSpPr/>
      </dsp:nvSpPr>
      <dsp:spPr>
        <a:xfrm>
          <a:off x="5488046"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The number of output features in each filter varies from 8*8, which is 64 to 256*256, which is 65,536.</a:t>
          </a:r>
        </a:p>
      </dsp:txBody>
      <dsp:txXfrm>
        <a:off x="5564582" y="649409"/>
        <a:ext cx="3962083" cy="2460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3538-2A9A-3945-8B02-633A522E9C9E}">
      <dsp:nvSpPr>
        <dsp:cNvPr id="0" name=""/>
        <dsp:cNvSpPr/>
      </dsp:nvSpPr>
      <dsp:spPr>
        <a:xfrm>
          <a:off x="4305302" y="1815893"/>
          <a:ext cx="959569" cy="91440"/>
        </a:xfrm>
        <a:custGeom>
          <a:avLst/>
          <a:gdLst/>
          <a:ahLst/>
          <a:cxnLst/>
          <a:rect l="0" t="0" r="0" b="0"/>
          <a:pathLst>
            <a:path>
              <a:moveTo>
                <a:pt x="0" y="45720"/>
              </a:moveTo>
              <a:lnTo>
                <a:pt x="95956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60333" y="1856662"/>
        <a:ext cx="49508" cy="9901"/>
      </dsp:txXfrm>
    </dsp:sp>
    <dsp:sp modelId="{C8585E3D-DE3E-784E-A2F6-E1267F1D4EFC}">
      <dsp:nvSpPr>
        <dsp:cNvPr id="0" name=""/>
        <dsp:cNvSpPr/>
      </dsp:nvSpPr>
      <dsp:spPr>
        <a:xfrm>
          <a:off x="2016" y="570087"/>
          <a:ext cx="4305086" cy="258305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53" tIns="221432" rIns="210953" bIns="221432" numCol="1" spcCol="1270" anchor="ctr" anchorCtr="0">
          <a:noAutofit/>
        </a:bodyPr>
        <a:lstStyle/>
        <a:p>
          <a:pPr marL="0" lvl="0" indent="0" algn="ctr" defTabSz="2355850">
            <a:lnSpc>
              <a:spcPct val="90000"/>
            </a:lnSpc>
            <a:spcBef>
              <a:spcPct val="0"/>
            </a:spcBef>
            <a:spcAft>
              <a:spcPct val="35000"/>
            </a:spcAft>
            <a:buNone/>
          </a:pPr>
          <a:r>
            <a:rPr lang="en-US" sz="5300" kern="1200"/>
            <a:t>Filter Selection Algorithm</a:t>
          </a:r>
        </a:p>
      </dsp:txBody>
      <dsp:txXfrm>
        <a:off x="2016" y="570087"/>
        <a:ext cx="4305086" cy="2583051"/>
      </dsp:txXfrm>
    </dsp:sp>
    <dsp:sp modelId="{7DD654EA-DA63-8C44-BFC3-59C7335F3FE1}">
      <dsp:nvSpPr>
        <dsp:cNvPr id="0" name=""/>
        <dsp:cNvSpPr/>
      </dsp:nvSpPr>
      <dsp:spPr>
        <a:xfrm>
          <a:off x="5297272" y="570087"/>
          <a:ext cx="4305086" cy="258305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53" tIns="221432" rIns="210953" bIns="221432" numCol="1" spcCol="1270" anchor="ctr" anchorCtr="0">
          <a:noAutofit/>
        </a:bodyPr>
        <a:lstStyle/>
        <a:p>
          <a:pPr marL="0" lvl="0" indent="0" algn="ctr" defTabSz="2355850">
            <a:lnSpc>
              <a:spcPct val="90000"/>
            </a:lnSpc>
            <a:spcBef>
              <a:spcPct val="0"/>
            </a:spcBef>
            <a:spcAft>
              <a:spcPct val="35000"/>
            </a:spcAft>
            <a:buNone/>
          </a:pPr>
          <a:r>
            <a:rPr lang="en-US" sz="5300" kern="1200"/>
            <a:t>Activation level</a:t>
          </a:r>
        </a:p>
      </dsp:txBody>
      <dsp:txXfrm>
        <a:off x="5297272" y="570087"/>
        <a:ext cx="4305086" cy="2583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33157-F5D4-AA46-9E3E-7AE1D3FB13FB}">
      <dsp:nvSpPr>
        <dsp:cNvPr id="0" name=""/>
        <dsp:cNvSpPr/>
      </dsp:nvSpPr>
      <dsp:spPr>
        <a:xfrm>
          <a:off x="0" y="724613"/>
          <a:ext cx="2701230" cy="1715281"/>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861D709-17F7-6F42-9902-EFD5C4914732}">
      <dsp:nvSpPr>
        <dsp:cNvPr id="0" name=""/>
        <dsp:cNvSpPr/>
      </dsp:nvSpPr>
      <dsp:spPr>
        <a:xfrm>
          <a:off x="300136" y="1009743"/>
          <a:ext cx="2701230" cy="171528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Each filter in each layer</a:t>
          </a:r>
        </a:p>
      </dsp:txBody>
      <dsp:txXfrm>
        <a:off x="350375" y="1059982"/>
        <a:ext cx="2600752" cy="1614803"/>
      </dsp:txXfrm>
    </dsp:sp>
    <dsp:sp modelId="{DBF2BC0E-DC5E-E84D-8C73-C6BFDB6E2A15}">
      <dsp:nvSpPr>
        <dsp:cNvPr id="0" name=""/>
        <dsp:cNvSpPr/>
      </dsp:nvSpPr>
      <dsp:spPr>
        <a:xfrm>
          <a:off x="3301503" y="724613"/>
          <a:ext cx="2701230" cy="1715281"/>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F75ADF0-37F8-3441-A266-B864BF4EA664}">
      <dsp:nvSpPr>
        <dsp:cNvPr id="0" name=""/>
        <dsp:cNvSpPr/>
      </dsp:nvSpPr>
      <dsp:spPr>
        <a:xfrm>
          <a:off x="3601640" y="1009743"/>
          <a:ext cx="2701230" cy="171528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 denotes the parameters of CNNs (weights and biases)</a:t>
          </a:r>
        </a:p>
      </dsp:txBody>
      <dsp:txXfrm>
        <a:off x="3651879" y="1059982"/>
        <a:ext cx="2600752" cy="1614803"/>
      </dsp:txXfrm>
    </dsp:sp>
    <dsp:sp modelId="{47D0C4AB-A4B1-5E48-807B-0D6404B8E010}">
      <dsp:nvSpPr>
        <dsp:cNvPr id="0" name=""/>
        <dsp:cNvSpPr/>
      </dsp:nvSpPr>
      <dsp:spPr>
        <a:xfrm>
          <a:off x="6603007" y="724613"/>
          <a:ext cx="2701230" cy="1715281"/>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AF0F932-9711-1E4C-AEF4-0C2EA908BECB}">
      <dsp:nvSpPr>
        <dsp:cNvPr id="0" name=""/>
        <dsp:cNvSpPr/>
      </dsp:nvSpPr>
      <dsp:spPr>
        <a:xfrm>
          <a:off x="6903144" y="1009743"/>
          <a:ext cx="2701230" cy="171528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h</a:t>
          </a:r>
          <a:r>
            <a:rPr lang="en-US" sz="2600" kern="1200" baseline="-25000" dirty="0" err="1"/>
            <a:t>ij</a:t>
          </a:r>
          <a:r>
            <a:rPr lang="en-US" sz="2600" kern="1200" dirty="0"/>
            <a:t>(⍬, </a:t>
          </a:r>
          <a:r>
            <a:rPr lang="en-US" sz="2600" b="1" i="0" strike="noStrike" kern="1200" baseline="0" dirty="0">
              <a:latin typeface="+mj-lt"/>
            </a:rPr>
            <a:t>x</a:t>
          </a:r>
          <a:r>
            <a:rPr lang="en-US" sz="2600" kern="1200" dirty="0"/>
            <a:t>) denotes the activation level</a:t>
          </a:r>
        </a:p>
      </dsp:txBody>
      <dsp:txXfrm>
        <a:off x="6953383" y="1059982"/>
        <a:ext cx="2600752" cy="1614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31F37-1D40-284E-9C8D-82756991A019}">
      <dsp:nvSpPr>
        <dsp:cNvPr id="0" name=""/>
        <dsp:cNvSpPr/>
      </dsp:nvSpPr>
      <dsp:spPr>
        <a:xfrm>
          <a:off x="0" y="0"/>
          <a:ext cx="4730749" cy="1020159"/>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Since each filter gets an activation when input an image</a:t>
          </a:r>
        </a:p>
      </dsp:txBody>
      <dsp:txXfrm>
        <a:off x="29879" y="29879"/>
        <a:ext cx="3543715" cy="960401"/>
      </dsp:txXfrm>
    </dsp:sp>
    <dsp:sp modelId="{D2534054-DF6D-7545-87F5-CD9FC615CE8E}">
      <dsp:nvSpPr>
        <dsp:cNvPr id="0" name=""/>
        <dsp:cNvSpPr/>
      </dsp:nvSpPr>
      <dsp:spPr>
        <a:xfrm>
          <a:off x="396200" y="1205642"/>
          <a:ext cx="4730749" cy="1020159"/>
        </a:xfrm>
        <a:prstGeom prst="roundRect">
          <a:avLst>
            <a:gd name="adj" fmla="val 10000"/>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For a series of images in the same class, if the filter is more activated, the filter is the one that has learned more patterns</a:t>
          </a:r>
        </a:p>
      </dsp:txBody>
      <dsp:txXfrm>
        <a:off x="426079" y="1235521"/>
        <a:ext cx="3611687" cy="960401"/>
      </dsp:txXfrm>
    </dsp:sp>
    <dsp:sp modelId="{3255DDC6-4ED2-A548-B452-550C1C388539}">
      <dsp:nvSpPr>
        <dsp:cNvPr id="0" name=""/>
        <dsp:cNvSpPr/>
      </dsp:nvSpPr>
      <dsp:spPr>
        <a:xfrm>
          <a:off x="786487" y="2411285"/>
          <a:ext cx="4730749" cy="1020159"/>
        </a:xfrm>
        <a:prstGeom prst="roundRect">
          <a:avLst>
            <a:gd name="adj" fmla="val 10000"/>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Likewise, if the activation level of filter on the whole image dataset gets more variations, it can be used as better filters with features to differentiate various objects in the same class</a:t>
          </a:r>
        </a:p>
      </dsp:txBody>
      <dsp:txXfrm>
        <a:off x="816366" y="2441164"/>
        <a:ext cx="3617601" cy="960401"/>
      </dsp:txXfrm>
    </dsp:sp>
    <dsp:sp modelId="{A1D705DE-D895-1E42-A61A-C6B39BCEAE42}">
      <dsp:nvSpPr>
        <dsp:cNvPr id="0" name=""/>
        <dsp:cNvSpPr/>
      </dsp:nvSpPr>
      <dsp:spPr>
        <a:xfrm>
          <a:off x="1182687" y="3616928"/>
          <a:ext cx="4730749" cy="1020159"/>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We choose filters with highest variations and high or medium means on the whole image dataset </a:t>
          </a:r>
        </a:p>
      </dsp:txBody>
      <dsp:txXfrm>
        <a:off x="1212566" y="3646807"/>
        <a:ext cx="3611687" cy="960401"/>
      </dsp:txXfrm>
    </dsp:sp>
    <dsp:sp modelId="{AF60DF56-5232-9546-8DC2-257172A84044}">
      <dsp:nvSpPr>
        <dsp:cNvPr id="0" name=""/>
        <dsp:cNvSpPr/>
      </dsp:nvSpPr>
      <dsp:spPr>
        <a:xfrm>
          <a:off x="4067646" y="781349"/>
          <a:ext cx="663103" cy="66310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216844" y="781349"/>
        <a:ext cx="364707" cy="498985"/>
      </dsp:txXfrm>
    </dsp:sp>
    <dsp:sp modelId="{5FD3E7E2-5A4A-584D-8442-7E6DFF3535FC}">
      <dsp:nvSpPr>
        <dsp:cNvPr id="0" name=""/>
        <dsp:cNvSpPr/>
      </dsp:nvSpPr>
      <dsp:spPr>
        <a:xfrm>
          <a:off x="4463846" y="1986992"/>
          <a:ext cx="663103" cy="663103"/>
        </a:xfrm>
        <a:prstGeom prst="downArrow">
          <a:avLst>
            <a:gd name="adj1" fmla="val 55000"/>
            <a:gd name="adj2" fmla="val 45000"/>
          </a:avLst>
        </a:prstGeom>
        <a:solidFill>
          <a:schemeClr val="accent2">
            <a:tint val="40000"/>
            <a:alpha val="90000"/>
            <a:hueOff val="-2096409"/>
            <a:satOff val="8402"/>
            <a:lumOff val="1248"/>
            <a:alphaOff val="0"/>
          </a:schemeClr>
        </a:solidFill>
        <a:ln w="9525" cap="flat" cmpd="sng" algn="ctr">
          <a:solidFill>
            <a:schemeClr val="accent2">
              <a:tint val="40000"/>
              <a:alpha val="90000"/>
              <a:hueOff val="-2096409"/>
              <a:satOff val="8402"/>
              <a:lumOff val="12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613044" y="1986992"/>
        <a:ext cx="364707" cy="498985"/>
      </dsp:txXfrm>
    </dsp:sp>
    <dsp:sp modelId="{80F8DAC0-28D4-D540-A2ED-FBCB042A8B52}">
      <dsp:nvSpPr>
        <dsp:cNvPr id="0" name=""/>
        <dsp:cNvSpPr/>
      </dsp:nvSpPr>
      <dsp:spPr>
        <a:xfrm>
          <a:off x="4854133" y="3192635"/>
          <a:ext cx="663103" cy="663103"/>
        </a:xfrm>
        <a:prstGeom prst="downArrow">
          <a:avLst>
            <a:gd name="adj1" fmla="val 55000"/>
            <a:gd name="adj2" fmla="val 45000"/>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5003331" y="3192635"/>
        <a:ext cx="364707" cy="498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5696A-6328-A64B-B954-EAF164EEA446}">
      <dsp:nvSpPr>
        <dsp:cNvPr id="0" name=""/>
        <dsp:cNvSpPr/>
      </dsp:nvSpPr>
      <dsp:spPr>
        <a:xfrm>
          <a:off x="0" y="36846"/>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Calculate the filter activation on one image: 6s</a:t>
          </a:r>
        </a:p>
      </dsp:txBody>
      <dsp:txXfrm>
        <a:off x="23988" y="60834"/>
        <a:ext cx="9556399" cy="443423"/>
      </dsp:txXfrm>
    </dsp:sp>
    <dsp:sp modelId="{3CC5B4CF-8048-674E-B4F2-8620C84603A9}">
      <dsp:nvSpPr>
        <dsp:cNvPr id="0" name=""/>
        <dsp:cNvSpPr/>
      </dsp:nvSpPr>
      <dsp:spPr>
        <a:xfrm>
          <a:off x="0" y="588726"/>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Calculate the mean and variance of filter activation on dataset: 10 minutes</a:t>
          </a:r>
        </a:p>
      </dsp:txBody>
      <dsp:txXfrm>
        <a:off x="23988" y="612714"/>
        <a:ext cx="9556399" cy="443423"/>
      </dsp:txXfrm>
    </dsp:sp>
    <dsp:sp modelId="{E63715C4-316A-7748-95C5-0025392C59FC}">
      <dsp:nvSpPr>
        <dsp:cNvPr id="0" name=""/>
        <dsp:cNvSpPr/>
      </dsp:nvSpPr>
      <dsp:spPr>
        <a:xfrm>
          <a:off x="0" y="1140606"/>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17,728 filters altogether:  123 days to go through one dataset</a:t>
          </a:r>
        </a:p>
      </dsp:txBody>
      <dsp:txXfrm>
        <a:off x="23988" y="1164594"/>
        <a:ext cx="9556399" cy="443423"/>
      </dsp:txXfrm>
    </dsp:sp>
    <dsp:sp modelId="{DE047D5D-58B3-4F42-8846-E932D531E5BD}">
      <dsp:nvSpPr>
        <dsp:cNvPr id="0" name=""/>
        <dsp:cNvSpPr/>
      </dsp:nvSpPr>
      <dsp:spPr>
        <a:xfrm>
          <a:off x="0" y="1692486"/>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25 filters in conv_1, conv_30,conv_70 are calculated respectively</a:t>
          </a:r>
        </a:p>
      </dsp:txBody>
      <dsp:txXfrm>
        <a:off x="23988" y="1716474"/>
        <a:ext cx="9556399" cy="443423"/>
      </dsp:txXfrm>
    </dsp:sp>
    <dsp:sp modelId="{8B3A6D06-266D-8049-B740-6E4C01E3E1C3}">
      <dsp:nvSpPr>
        <dsp:cNvPr id="0" name=""/>
        <dsp:cNvSpPr/>
      </dsp:nvSpPr>
      <dsp:spPr>
        <a:xfrm>
          <a:off x="0" y="2244366"/>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filters in each layer chosen</a:t>
          </a:r>
        </a:p>
      </dsp:txBody>
      <dsp:txXfrm>
        <a:off x="23988" y="2268354"/>
        <a:ext cx="9556399" cy="443423"/>
      </dsp:txXfrm>
    </dsp:sp>
    <dsp:sp modelId="{28143B43-24FD-6C43-9ECC-402DF7A6E4A2}">
      <dsp:nvSpPr>
        <dsp:cNvPr id="0" name=""/>
        <dsp:cNvSpPr/>
      </dsp:nvSpPr>
      <dsp:spPr>
        <a:xfrm>
          <a:off x="0" y="2796247"/>
          <a:ext cx="9604375" cy="491399"/>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75 filters altogether calculated, 9 filters chosen</a:t>
          </a:r>
        </a:p>
      </dsp:txBody>
      <dsp:txXfrm>
        <a:off x="23988" y="2820235"/>
        <a:ext cx="9556399" cy="4434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32EFA-3814-D346-9944-DA8B68F3D8A0}">
      <dsp:nvSpPr>
        <dsp:cNvPr id="0" name=""/>
        <dsp:cNvSpPr/>
      </dsp:nvSpPr>
      <dsp:spPr>
        <a:xfrm>
          <a:off x="0" y="0"/>
          <a:ext cx="591343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582EB-FD08-4442-B682-E9EEADBFB334}">
      <dsp:nvSpPr>
        <dsp:cNvPr id="0" name=""/>
        <dsp:cNvSpPr/>
      </dsp:nvSpPr>
      <dsp:spPr>
        <a:xfrm>
          <a:off x="0" y="0"/>
          <a:ext cx="5913437" cy="131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a:t>How to embed the chosen filters and make use of them in object tracking is another question to be probed </a:t>
          </a:r>
          <a:endParaRPr lang="en-US" sz="2200" kern="1200"/>
        </a:p>
      </dsp:txBody>
      <dsp:txXfrm>
        <a:off x="0" y="0"/>
        <a:ext cx="5913437" cy="1312862"/>
      </dsp:txXfrm>
    </dsp:sp>
    <dsp:sp modelId="{87FE961B-CD93-EC4A-94E1-2FF1DF61C287}">
      <dsp:nvSpPr>
        <dsp:cNvPr id="0" name=""/>
        <dsp:cNvSpPr/>
      </dsp:nvSpPr>
      <dsp:spPr>
        <a:xfrm>
          <a:off x="0" y="1312862"/>
          <a:ext cx="5913437"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C9758-C8FB-3443-A165-BC1326CAE435}">
      <dsp:nvSpPr>
        <dsp:cNvPr id="0" name=""/>
        <dsp:cNvSpPr/>
      </dsp:nvSpPr>
      <dsp:spPr>
        <a:xfrm>
          <a:off x="0" y="1312862"/>
          <a:ext cx="5913437" cy="131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The values of means and variances can be set as features representing the objects</a:t>
          </a:r>
          <a:endParaRPr lang="en-US" sz="2200" kern="1200" dirty="0"/>
        </a:p>
      </dsp:txBody>
      <dsp:txXfrm>
        <a:off x="0" y="1312862"/>
        <a:ext cx="5913437" cy="1312862"/>
      </dsp:txXfrm>
    </dsp:sp>
    <dsp:sp modelId="{CDF3E0FC-EFFD-2340-8070-25D49F4E6CF7}">
      <dsp:nvSpPr>
        <dsp:cNvPr id="0" name=""/>
        <dsp:cNvSpPr/>
      </dsp:nvSpPr>
      <dsp:spPr>
        <a:xfrm>
          <a:off x="0" y="2625724"/>
          <a:ext cx="5913437"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0A3D0A-1C81-4A4E-91CC-57F88DB3C56C}">
      <dsp:nvSpPr>
        <dsp:cNvPr id="0" name=""/>
        <dsp:cNvSpPr/>
      </dsp:nvSpPr>
      <dsp:spPr>
        <a:xfrm>
          <a:off x="0" y="2625724"/>
          <a:ext cx="5913437" cy="131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a:t>Another kind of combination of mean and variance can be used such as multiplication or adding the two </a:t>
          </a:r>
          <a:endParaRPr lang="en-US" sz="2200" kern="1200"/>
        </a:p>
      </dsp:txBody>
      <dsp:txXfrm>
        <a:off x="0" y="2625724"/>
        <a:ext cx="5913437" cy="1312862"/>
      </dsp:txXfrm>
    </dsp:sp>
    <dsp:sp modelId="{4A7B5801-C487-994B-82D1-3747D84E1B88}">
      <dsp:nvSpPr>
        <dsp:cNvPr id="0" name=""/>
        <dsp:cNvSpPr/>
      </dsp:nvSpPr>
      <dsp:spPr>
        <a:xfrm>
          <a:off x="0" y="3938587"/>
          <a:ext cx="5913437"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9AD208-5B9A-EC41-B2DC-F93A29F17C53}">
      <dsp:nvSpPr>
        <dsp:cNvPr id="0" name=""/>
        <dsp:cNvSpPr/>
      </dsp:nvSpPr>
      <dsp:spPr>
        <a:xfrm>
          <a:off x="0" y="3938587"/>
          <a:ext cx="5913437" cy="131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a:t>Only 99 images are used for filter selection and 30 images are chosen as testing, how to make the dataset larger while the calculation time is shorter</a:t>
          </a:r>
          <a:endParaRPr lang="en-US" sz="2200" kern="1200"/>
        </a:p>
      </dsp:txBody>
      <dsp:txXfrm>
        <a:off x="0" y="3938587"/>
        <a:ext cx="5913437" cy="13128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FAA93-0135-ED4E-87D4-1E77C90F097A}"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E7294-C3BA-3047-B364-2146A9F49361}" type="slidenum">
              <a:rPr lang="en-US" smtClean="0"/>
              <a:t>‹#›</a:t>
            </a:fld>
            <a:endParaRPr lang="en-US"/>
          </a:p>
        </p:txBody>
      </p:sp>
    </p:spTree>
    <p:extLst>
      <p:ext uri="{BB962C8B-B14F-4D97-AF65-F5344CB8AC3E}">
        <p14:creationId xmlns:p14="http://schemas.microsoft.com/office/powerpoint/2010/main" val="278042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Hello, my name is Yun Chen and I am a master student under the supervision of Professor James Clark in Electrical and Computer Engineering Department at McGill University. I would like to thank two professors which have been important during my master’s degree. And coincidently they are the judges who sit there. The first one is my supervisor, who has provided his great patience and help during my master’s degree. Also, he helped me to get a great chance to do internship and research, from which I have really learned so much. Another one is Professor Tal Abel, although I did not do it well academically in her course, I actually have learned a lot about how to hold a more curious and precise attitude towards scientific problems. Today I am going to present my project, which is titled: Filter selection in YOLOv3 for object tracking efficiency enhancement. </a:t>
            </a:r>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1</a:t>
            </a:fld>
            <a:endParaRPr lang="en-US"/>
          </a:p>
        </p:txBody>
      </p:sp>
    </p:spTree>
    <p:extLst>
      <p:ext uri="{BB962C8B-B14F-4D97-AF65-F5344CB8AC3E}">
        <p14:creationId xmlns:p14="http://schemas.microsoft.com/office/powerpoint/2010/main" val="2261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steps of filter selection algorithm: since each filter gets an activation value when input is an image, for a series of images in the same class, if the filter is more activated, the filter will be the one that has learned more patterns. Likewise, if the activation level of filter on the whole image dataset gets more variations, it can be used as better filters with features to differentiate various objects in the same class. In this way, we choose filters with highest variations and high or medium means on the whole image dataset.</a:t>
            </a:r>
          </a:p>
        </p:txBody>
      </p:sp>
      <p:sp>
        <p:nvSpPr>
          <p:cNvPr id="4" name="Slide Number Placeholder 3"/>
          <p:cNvSpPr>
            <a:spLocks noGrp="1"/>
          </p:cNvSpPr>
          <p:nvPr>
            <p:ph type="sldNum" sz="quarter" idx="5"/>
          </p:nvPr>
        </p:nvSpPr>
        <p:spPr/>
        <p:txBody>
          <a:bodyPr/>
          <a:lstStyle/>
          <a:p>
            <a:fld id="{A56E7294-C3BA-3047-B364-2146A9F49361}" type="slidenum">
              <a:rPr lang="en-US" smtClean="0"/>
              <a:t>10</a:t>
            </a:fld>
            <a:endParaRPr lang="en-US"/>
          </a:p>
        </p:txBody>
      </p:sp>
    </p:spTree>
    <p:extLst>
      <p:ext uri="{BB962C8B-B14F-4D97-AF65-F5344CB8AC3E}">
        <p14:creationId xmlns:p14="http://schemas.microsoft.com/office/powerpoint/2010/main" val="42283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experiment, two datasets are chosen. They are car and pedestrian dataset. Since the background such as the stone walls in the car image and  the windows or the road in the pedestrian image might influence our result. We do not want to choose filters that have high activations on walls or windows, so we cropped these images. Altogether, 99 images are fed into YOLOv3 as input dataset. Each input image contains one car or pedestrian.</a:t>
            </a:r>
          </a:p>
        </p:txBody>
      </p:sp>
      <p:sp>
        <p:nvSpPr>
          <p:cNvPr id="4" name="Slide Number Placeholder 3"/>
          <p:cNvSpPr>
            <a:spLocks noGrp="1"/>
          </p:cNvSpPr>
          <p:nvPr>
            <p:ph type="sldNum" sz="quarter" idx="5"/>
          </p:nvPr>
        </p:nvSpPr>
        <p:spPr/>
        <p:txBody>
          <a:bodyPr/>
          <a:lstStyle/>
          <a:p>
            <a:fld id="{A56E7294-C3BA-3047-B364-2146A9F49361}" type="slidenum">
              <a:rPr lang="en-US" smtClean="0"/>
              <a:t>11</a:t>
            </a:fld>
            <a:endParaRPr lang="en-US"/>
          </a:p>
        </p:txBody>
      </p:sp>
    </p:spTree>
    <p:extLst>
      <p:ext uri="{BB962C8B-B14F-4D97-AF65-F5344CB8AC3E}">
        <p14:creationId xmlns:p14="http://schemas.microsoft.com/office/powerpoint/2010/main" val="148377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CA" dirty="0"/>
              <a:t>t</a:t>
            </a:r>
            <a:r>
              <a:rPr lang="en-US" dirty="0"/>
              <a:t> </a:t>
            </a:r>
            <a:r>
              <a:rPr lang="en-CA" dirty="0"/>
              <a:t>takes</a:t>
            </a:r>
            <a:r>
              <a:rPr lang="en-US" dirty="0"/>
              <a:t> </a:t>
            </a:r>
            <a:r>
              <a:rPr lang="en-CA" dirty="0"/>
              <a:t>around</a:t>
            </a:r>
            <a:r>
              <a:rPr lang="en-US" dirty="0"/>
              <a:t> </a:t>
            </a:r>
            <a:r>
              <a:rPr lang="en-CA" dirty="0"/>
              <a:t>6s</a:t>
            </a:r>
            <a:r>
              <a:rPr lang="en-US" dirty="0"/>
              <a:t> </a:t>
            </a:r>
            <a:r>
              <a:rPr lang="en-CA" dirty="0"/>
              <a:t>to</a:t>
            </a:r>
            <a:r>
              <a:rPr lang="en-US" dirty="0"/>
              <a:t> </a:t>
            </a:r>
            <a:r>
              <a:rPr lang="en-CA" dirty="0"/>
              <a:t>calculate</a:t>
            </a:r>
            <a:r>
              <a:rPr lang="en-US" dirty="0"/>
              <a:t> </a:t>
            </a:r>
            <a:r>
              <a:rPr lang="en-CA" dirty="0"/>
              <a:t>the</a:t>
            </a:r>
            <a:r>
              <a:rPr lang="en-US" dirty="0"/>
              <a:t> </a:t>
            </a:r>
            <a:r>
              <a:rPr lang="en-CA" dirty="0"/>
              <a:t>filter</a:t>
            </a:r>
            <a:r>
              <a:rPr lang="en-US" dirty="0"/>
              <a:t> </a:t>
            </a:r>
            <a:r>
              <a:rPr lang="en-CA" dirty="0"/>
              <a:t>activation</a:t>
            </a:r>
            <a:r>
              <a:rPr lang="en-US" dirty="0"/>
              <a:t> </a:t>
            </a:r>
            <a:r>
              <a:rPr lang="en-CA" dirty="0"/>
              <a:t>level</a:t>
            </a:r>
            <a:r>
              <a:rPr lang="en-US" dirty="0"/>
              <a:t> </a:t>
            </a:r>
            <a:r>
              <a:rPr lang="en-CA" dirty="0"/>
              <a:t>on one image. Thus, it takes 10 minutes to calculate the mean and variance of one filter activation on the whole dataset. Since there are </a:t>
            </a:r>
            <a:r>
              <a:rPr lang="en-CA" sz="1200" kern="1200" dirty="0">
                <a:solidFill>
                  <a:schemeClr val="tx1"/>
                </a:solidFill>
                <a:effectLst/>
                <a:latin typeface="+mn-lt"/>
                <a:ea typeface="+mn-ea"/>
                <a:cs typeface="+mn-cs"/>
              </a:rPr>
              <a:t>17,728 filters altogether in YOLOv3, it will take 123 days, which is around 4 months if we go through all the filters. It is impossible, so we choose 3 layers. The three layers represent the first layer, which is conv_1, the middle layer, which is conv_30, and the last layer, which is conv_70 in YOLOv3. The first 25 filters are calculated and 3 filters are chosen in each layer. </a:t>
            </a:r>
            <a:endParaRPr lang="en-CA" dirty="0"/>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12</a:t>
            </a:fld>
            <a:endParaRPr lang="en-US"/>
          </a:p>
        </p:txBody>
      </p:sp>
    </p:spTree>
    <p:extLst>
      <p:ext uri="{BB962C8B-B14F-4D97-AF65-F5344CB8AC3E}">
        <p14:creationId xmlns:p14="http://schemas.microsoft.com/office/powerpoint/2010/main" val="319801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of conv_1, conv_30, and conv_70. The dashed lines of blue and orange color are variances of filters on cars and pedestrian datasets respectively. The straight lines of blue and orange color are variances of filters on cars and pedestrian datasets respectively. Firstly, we have some findings.</a:t>
            </a:r>
          </a:p>
        </p:txBody>
      </p:sp>
      <p:sp>
        <p:nvSpPr>
          <p:cNvPr id="4" name="Slide Number Placeholder 3"/>
          <p:cNvSpPr>
            <a:spLocks noGrp="1"/>
          </p:cNvSpPr>
          <p:nvPr>
            <p:ph type="sldNum" sz="quarter" idx="5"/>
          </p:nvPr>
        </p:nvSpPr>
        <p:spPr/>
        <p:txBody>
          <a:bodyPr/>
          <a:lstStyle/>
          <a:p>
            <a:fld id="{A56E7294-C3BA-3047-B364-2146A9F49361}" type="slidenum">
              <a:rPr lang="en-US" smtClean="0"/>
              <a:t>13</a:t>
            </a:fld>
            <a:endParaRPr lang="en-US"/>
          </a:p>
        </p:txBody>
      </p:sp>
    </p:spTree>
    <p:extLst>
      <p:ext uri="{BB962C8B-B14F-4D97-AF65-F5344CB8AC3E}">
        <p14:creationId xmlns:p14="http://schemas.microsoft.com/office/powerpoint/2010/main" val="3204421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3 images, we can see that the variances and means of filters on both datasets have the same trend. For one filter, if it has high means on cars, it will have high means on pedestrians too. If it has high variances on cars, it it will also have high variances on pedestrians.  </a:t>
            </a:r>
          </a:p>
          <a:p>
            <a:r>
              <a:rPr lang="en-US" dirty="0"/>
              <a:t>We can see from the 3 images that the variances of filters on car dataset are almost always bigger than the pedestrian dataset. It is obvious because the car images have more variances based on color, length, shape, and textures of cars, but for pedestrian images, there are less variations compared to various cars. </a:t>
            </a:r>
          </a:p>
          <a:p>
            <a:r>
              <a:rPr lang="en-US" dirty="0"/>
              <a:t>The mean activation levels on cars and pedestrian datasets are similar and do not have huge difference. </a:t>
            </a:r>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14</a:t>
            </a:fld>
            <a:endParaRPr lang="en-US"/>
          </a:p>
        </p:txBody>
      </p:sp>
    </p:spTree>
    <p:extLst>
      <p:ext uri="{BB962C8B-B14F-4D97-AF65-F5344CB8AC3E}">
        <p14:creationId xmlns:p14="http://schemas.microsoft.com/office/powerpoint/2010/main" val="159528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choose better filters, we choose filters with highest variances and high or medium means. Because it is more important for the filter to differentiate various objects in the same class. If the variance of the filter is high on dataset, it means the filter will have different responses on various objects in the same class. We want to choose filters with high or medium means because we cannot choose filters that have low means of activation levels, which indicate that the filter</a:t>
            </a:r>
            <a:r>
              <a:rPr lang="zh-CN" altLang="en-US" dirty="0"/>
              <a:t> </a:t>
            </a:r>
            <a:r>
              <a:rPr lang="en-US" altLang="zh-CN" dirty="0"/>
              <a:t>is not sensitive and</a:t>
            </a:r>
            <a:r>
              <a:rPr lang="en-US" dirty="0"/>
              <a:t> does not response at all. </a:t>
            </a:r>
          </a:p>
          <a:p>
            <a:r>
              <a:rPr lang="en-US" dirty="0"/>
              <a:t>So in the end, 9 filters are chosen, they are:…</a:t>
            </a:r>
          </a:p>
        </p:txBody>
      </p:sp>
      <p:sp>
        <p:nvSpPr>
          <p:cNvPr id="4" name="Slide Number Placeholder 3"/>
          <p:cNvSpPr>
            <a:spLocks noGrp="1"/>
          </p:cNvSpPr>
          <p:nvPr>
            <p:ph type="sldNum" sz="quarter" idx="5"/>
          </p:nvPr>
        </p:nvSpPr>
        <p:spPr/>
        <p:txBody>
          <a:bodyPr/>
          <a:lstStyle/>
          <a:p>
            <a:fld id="{A56E7294-C3BA-3047-B364-2146A9F49361}" type="slidenum">
              <a:rPr lang="en-US" smtClean="0"/>
              <a:t>15</a:t>
            </a:fld>
            <a:endParaRPr lang="en-US"/>
          </a:p>
        </p:txBody>
      </p:sp>
    </p:spTree>
    <p:extLst>
      <p:ext uri="{BB962C8B-B14F-4D97-AF65-F5344CB8AC3E}">
        <p14:creationId xmlns:p14="http://schemas.microsoft.com/office/powerpoint/2010/main" val="17552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test our algorithm and our selected filters, a testing experiment is designed. 3 filters are randomly selected in each layer. 9 filters are randomly selected altogether to compare with our selected useful filters. Furthermore, 2 testing dataset that contain 30 car or pedestrians are used in our testing algorithm. Therefore, the means and variances of random filters and our selected filters are calculated and compared on cars and pedestrian datasets. The first 3 images are results on conv_1, conv_30, conv_70 of car datasets, and the latter 3 images are  results of pedestrian datasets. </a:t>
            </a:r>
          </a:p>
        </p:txBody>
      </p:sp>
      <p:sp>
        <p:nvSpPr>
          <p:cNvPr id="4" name="Slide Number Placeholder 3"/>
          <p:cNvSpPr>
            <a:spLocks noGrp="1"/>
          </p:cNvSpPr>
          <p:nvPr>
            <p:ph type="sldNum" sz="quarter" idx="5"/>
          </p:nvPr>
        </p:nvSpPr>
        <p:spPr/>
        <p:txBody>
          <a:bodyPr/>
          <a:lstStyle/>
          <a:p>
            <a:fld id="{A56E7294-C3BA-3047-B364-2146A9F49361}" type="slidenum">
              <a:rPr lang="en-US" smtClean="0"/>
              <a:t>16</a:t>
            </a:fld>
            <a:endParaRPr lang="en-US"/>
          </a:p>
        </p:txBody>
      </p:sp>
    </p:spTree>
    <p:extLst>
      <p:ext uri="{BB962C8B-B14F-4D97-AF65-F5344CB8AC3E}">
        <p14:creationId xmlns:p14="http://schemas.microsoft.com/office/powerpoint/2010/main" val="284980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bars represent selected filters by algorithm, and the orange bars represent filters selected randomly. The upper figure is the mean values and the lower figure is the variance value. </a:t>
            </a:r>
          </a:p>
          <a:p>
            <a:r>
              <a:rPr lang="en-US" dirty="0"/>
              <a:t>We can see that for the lower figures, the height of blue bars are always higher than orange bars, which means that variances of selected filters by algorithm are all bigger than randomly selected filters. </a:t>
            </a:r>
          </a:p>
          <a:p>
            <a:r>
              <a:rPr lang="en-US" dirty="0"/>
              <a:t>For the upper figures, the height of blue bars and orange bars are similar, most of the time the blue bars are higher than orange bars, indicating that the mean values of activation levels from selected filters by algorithm is higher or similar to random selected filters.</a:t>
            </a:r>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17</a:t>
            </a:fld>
            <a:endParaRPr lang="en-US"/>
          </a:p>
        </p:txBody>
      </p:sp>
    </p:spTree>
    <p:extLst>
      <p:ext uri="{BB962C8B-B14F-4D97-AF65-F5344CB8AC3E}">
        <p14:creationId xmlns:p14="http://schemas.microsoft.com/office/powerpoint/2010/main" val="1017363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Through comparison, we can see that since the selected filters have higher variance than randomly-selected filters, the selected useful filters will be more useful in object tracking because for the various objects in the same class, the selected useful filters will give different responses to the various objects while randomly-chosen filters will give similar responses to the various objects.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difference of the responses of selected filters is much bigger than randomly-chosen filters for the objects in the same class even if they have similar means of activation. Therefore, the selected filters can differentiate various objects in the same class better than randomly-chosen filters cannot. </a:t>
            </a:r>
            <a:endParaRPr lang="en-CA" dirty="0"/>
          </a:p>
        </p:txBody>
      </p:sp>
      <p:sp>
        <p:nvSpPr>
          <p:cNvPr id="4" name="Slide Number Placeholder 3"/>
          <p:cNvSpPr>
            <a:spLocks noGrp="1"/>
          </p:cNvSpPr>
          <p:nvPr>
            <p:ph type="sldNum" sz="quarter" idx="5"/>
          </p:nvPr>
        </p:nvSpPr>
        <p:spPr/>
        <p:txBody>
          <a:bodyPr/>
          <a:lstStyle/>
          <a:p>
            <a:fld id="{A56E7294-C3BA-3047-B364-2146A9F49361}" type="slidenum">
              <a:rPr lang="en-US" smtClean="0"/>
              <a:t>18</a:t>
            </a:fld>
            <a:endParaRPr lang="en-US"/>
          </a:p>
        </p:txBody>
      </p:sp>
    </p:spTree>
    <p:extLst>
      <p:ext uri="{BB962C8B-B14F-4D97-AF65-F5344CB8AC3E}">
        <p14:creationId xmlns:p14="http://schemas.microsoft.com/office/powerpoint/2010/main" val="349930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err="1">
                <a:solidFill>
                  <a:schemeClr val="tx1"/>
                </a:solidFill>
                <a:effectLst/>
                <a:latin typeface="+mn-lt"/>
                <a:ea typeface="+mn-ea"/>
                <a:cs typeface="+mn-cs"/>
              </a:rPr>
              <a:t>ndicates</a:t>
            </a:r>
            <a:r>
              <a:rPr lang="en-CA" sz="1200" kern="1200" dirty="0">
                <a:solidFill>
                  <a:schemeClr val="tx1"/>
                </a:solidFill>
                <a:effectLst/>
                <a:latin typeface="+mn-lt"/>
                <a:ea typeface="+mn-ea"/>
                <a:cs typeface="+mn-cs"/>
              </a:rPr>
              <a:t> that the filter selection algorithm can select more useful filters that contain more information.</a:t>
            </a:r>
            <a:br>
              <a:rPr lang="en-CA" sz="1200" kern="1200" dirty="0">
                <a:solidFill>
                  <a:schemeClr val="tx1"/>
                </a:solidFill>
                <a:effectLst/>
                <a:latin typeface="+mn-lt"/>
                <a:ea typeface="+mn-ea"/>
                <a:cs typeface="+mn-cs"/>
              </a:rPr>
            </a:br>
            <a:endParaRPr lang="en-CA" dirty="0"/>
          </a:p>
        </p:txBody>
      </p:sp>
      <p:sp>
        <p:nvSpPr>
          <p:cNvPr id="4" name="Slide Number Placeholder 3"/>
          <p:cNvSpPr>
            <a:spLocks noGrp="1"/>
          </p:cNvSpPr>
          <p:nvPr>
            <p:ph type="sldNum" sz="quarter" idx="5"/>
          </p:nvPr>
        </p:nvSpPr>
        <p:spPr/>
        <p:txBody>
          <a:bodyPr/>
          <a:lstStyle/>
          <a:p>
            <a:fld id="{A56E7294-C3BA-3047-B364-2146A9F49361}" type="slidenum">
              <a:rPr lang="en-US" smtClean="0"/>
              <a:t>19</a:t>
            </a:fld>
            <a:endParaRPr lang="en-US"/>
          </a:p>
        </p:txBody>
      </p:sp>
    </p:spTree>
    <p:extLst>
      <p:ext uri="{BB962C8B-B14F-4D97-AF65-F5344CB8AC3E}">
        <p14:creationId xmlns:p14="http://schemas.microsoft.com/office/powerpoint/2010/main" val="419218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tracking is a very important topic in computer vision. The idea of object tracking is to track multiple objects simultaneously. A lot of information can be gathered after object tracking such as motion states of objects, motion trajectories, and interference between objects. Intelligent machines can make more reliable decisions based on the results of object tracking. Object tracking has been applied in various applications such as autonomous driving, traffic surveillance, etc.</a:t>
            </a:r>
          </a:p>
        </p:txBody>
      </p:sp>
      <p:sp>
        <p:nvSpPr>
          <p:cNvPr id="4" name="Slide Number Placeholder 3"/>
          <p:cNvSpPr>
            <a:spLocks noGrp="1"/>
          </p:cNvSpPr>
          <p:nvPr>
            <p:ph type="sldNum" sz="quarter" idx="5"/>
          </p:nvPr>
        </p:nvSpPr>
        <p:spPr/>
        <p:txBody>
          <a:bodyPr/>
          <a:lstStyle/>
          <a:p>
            <a:fld id="{A56E7294-C3BA-3047-B364-2146A9F49361}" type="slidenum">
              <a:rPr lang="en-US" smtClean="0"/>
              <a:t>2</a:t>
            </a:fld>
            <a:endParaRPr lang="en-US"/>
          </a:p>
        </p:txBody>
      </p:sp>
    </p:spTree>
    <p:extLst>
      <p:ext uri="{BB962C8B-B14F-4D97-AF65-F5344CB8AC3E}">
        <p14:creationId xmlns:p14="http://schemas.microsoft.com/office/powerpoint/2010/main" val="3737422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20</a:t>
            </a:fld>
            <a:endParaRPr lang="en-US"/>
          </a:p>
        </p:txBody>
      </p:sp>
    </p:spTree>
    <p:extLst>
      <p:ext uri="{BB962C8B-B14F-4D97-AF65-F5344CB8AC3E}">
        <p14:creationId xmlns:p14="http://schemas.microsoft.com/office/powerpoint/2010/main" val="2167525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21</a:t>
            </a:fld>
            <a:endParaRPr lang="en-US"/>
          </a:p>
        </p:txBody>
      </p:sp>
    </p:spTree>
    <p:extLst>
      <p:ext uri="{BB962C8B-B14F-4D97-AF65-F5344CB8AC3E}">
        <p14:creationId xmlns:p14="http://schemas.microsoft.com/office/powerpoint/2010/main" val="3752263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are also some limitations in our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Since we use means and variances to represent the quality of filters, it is assumed that the distribution of filter activation levels on image datasets is Gaussian distribution.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But let’s look at some filters activation histogram on the 99 cropped car dataset. Here are filter 0 and 23 in layer conv_1, conv_30, conv_70 respectively. The 6 filters have 6 histograms on activation levels of  the 99 cropped car dataset. 4 of them seems very typical gaussian distribution but the one on the right place of first row and the one on the left of second row cannot be considered as gaussian distribution. In such situation, the means and variances might not be the best metrics to evaluate filters.</a:t>
            </a:r>
            <a:endParaRPr lang="en-CA" dirty="0"/>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22</a:t>
            </a:fld>
            <a:endParaRPr lang="en-US"/>
          </a:p>
        </p:txBody>
      </p:sp>
    </p:spTree>
    <p:extLst>
      <p:ext uri="{BB962C8B-B14F-4D97-AF65-F5344CB8AC3E}">
        <p14:creationId xmlns:p14="http://schemas.microsoft.com/office/powerpoint/2010/main" val="2498516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Since we choose the filters based on variances and means, how to embed the chosen filters and make use of them in object tracking is another question to be probed </a:t>
            </a:r>
          </a:p>
          <a:p>
            <a:r>
              <a:rPr lang="en-CA" dirty="0"/>
              <a:t>The values of means and variances can be set as features representing the filters and extra distinctive features </a:t>
            </a:r>
          </a:p>
          <a:p>
            <a:r>
              <a:rPr lang="en-CA" dirty="0"/>
              <a:t>Another kind of combination of mean and variance can be used such as multiplication or adding the two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23</a:t>
            </a:fld>
            <a:endParaRPr lang="en-US"/>
          </a:p>
        </p:txBody>
      </p:sp>
    </p:spTree>
    <p:extLst>
      <p:ext uri="{BB962C8B-B14F-4D97-AF65-F5344CB8AC3E}">
        <p14:creationId xmlns:p14="http://schemas.microsoft.com/office/powerpoint/2010/main" val="959986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24</a:t>
            </a:fld>
            <a:endParaRPr lang="en-US"/>
          </a:p>
        </p:txBody>
      </p:sp>
    </p:spTree>
    <p:extLst>
      <p:ext uri="{BB962C8B-B14F-4D97-AF65-F5344CB8AC3E}">
        <p14:creationId xmlns:p14="http://schemas.microsoft.com/office/powerpoint/2010/main" val="152435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object tracking techniques use object detection first. And then, the results of object detection such as object classes and the bounding boxes are gathered with other sources of data such as optical flow to perform object tracking. However, object tracking can never be perfect. When the lighting condition or weather condition is poor, the object detection accuracy drops because it is harder to detect an object at this time. When the objects are occluded due to some occlusions, it is hard to differentiate them after they appear again. These situations all affect the object tracking efficiency. So can we solve them and enhance the efficiency of object tracking?</a:t>
            </a:r>
          </a:p>
        </p:txBody>
      </p:sp>
      <p:sp>
        <p:nvSpPr>
          <p:cNvPr id="4" name="Slide Number Placeholder 3"/>
          <p:cNvSpPr>
            <a:spLocks noGrp="1"/>
          </p:cNvSpPr>
          <p:nvPr>
            <p:ph type="sldNum" sz="quarter" idx="5"/>
          </p:nvPr>
        </p:nvSpPr>
        <p:spPr/>
        <p:txBody>
          <a:bodyPr/>
          <a:lstStyle/>
          <a:p>
            <a:fld id="{A56E7294-C3BA-3047-B364-2146A9F49361}" type="slidenum">
              <a:rPr lang="en-US" smtClean="0"/>
              <a:t>3</a:t>
            </a:fld>
            <a:endParaRPr lang="en-US"/>
          </a:p>
        </p:txBody>
      </p:sp>
    </p:spTree>
    <p:extLst>
      <p:ext uri="{BB962C8B-B14F-4D97-AF65-F5344CB8AC3E}">
        <p14:creationId xmlns:p14="http://schemas.microsoft.com/office/powerpoint/2010/main" val="385255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natural thought is to find a new type of feature. Each feature can represent each object. For various objects in the same class such as cars or pedestrians, these features can differentiate them successfully so that object tracking efficiency will be enhanced.</a:t>
            </a:r>
          </a:p>
        </p:txBody>
      </p:sp>
      <p:sp>
        <p:nvSpPr>
          <p:cNvPr id="4" name="Slide Number Placeholder 3"/>
          <p:cNvSpPr>
            <a:spLocks noGrp="1"/>
          </p:cNvSpPr>
          <p:nvPr>
            <p:ph type="sldNum" sz="quarter" idx="5"/>
          </p:nvPr>
        </p:nvSpPr>
        <p:spPr/>
        <p:txBody>
          <a:bodyPr/>
          <a:lstStyle/>
          <a:p>
            <a:fld id="{A56E7294-C3BA-3047-B364-2146A9F49361}" type="slidenum">
              <a:rPr lang="en-US" smtClean="0"/>
              <a:t>4</a:t>
            </a:fld>
            <a:endParaRPr lang="en-US"/>
          </a:p>
        </p:txBody>
      </p:sp>
    </p:spTree>
    <p:extLst>
      <p:ext uri="{BB962C8B-B14F-4D97-AF65-F5344CB8AC3E}">
        <p14:creationId xmlns:p14="http://schemas.microsoft.com/office/powerpoint/2010/main" val="231210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thought, we decide to develop new features to represent various objects. But how? Let’s look at the state-of-the-art object tracking system. Most of them are based on the object detection first to get object classes and bounding boxes, and YOLOv3 is the state-of-the-art deep learning object detection method. As we only use the last-layer outputs to represent objects before, we hope to exploit the whole convolutional neural networks so that more information about objects can be extracted and used for us. </a:t>
            </a:r>
          </a:p>
        </p:txBody>
      </p:sp>
      <p:sp>
        <p:nvSpPr>
          <p:cNvPr id="4" name="Slide Number Placeholder 3"/>
          <p:cNvSpPr>
            <a:spLocks noGrp="1"/>
          </p:cNvSpPr>
          <p:nvPr>
            <p:ph type="sldNum" sz="quarter" idx="5"/>
          </p:nvPr>
        </p:nvSpPr>
        <p:spPr/>
        <p:txBody>
          <a:bodyPr/>
          <a:lstStyle/>
          <a:p>
            <a:fld id="{A56E7294-C3BA-3047-B364-2146A9F49361}" type="slidenum">
              <a:rPr lang="en-US" smtClean="0"/>
              <a:t>5</a:t>
            </a:fld>
            <a:endParaRPr lang="en-US"/>
          </a:p>
        </p:txBody>
      </p:sp>
    </p:spTree>
    <p:extLst>
      <p:ext uri="{BB962C8B-B14F-4D97-AF65-F5344CB8AC3E}">
        <p14:creationId xmlns:p14="http://schemas.microsoft.com/office/powerpoint/2010/main" val="60044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structure of Yolov3. The feature extractor in YOLOV3 is called Darknet-53. It is</a:t>
            </a:r>
            <a:r>
              <a:rPr lang="en-CA" sz="1200" kern="1200" dirty="0">
                <a:solidFill>
                  <a:schemeClr val="tx1"/>
                </a:solidFill>
                <a:effectLst/>
                <a:latin typeface="+mn-lt"/>
                <a:ea typeface="+mn-ea"/>
                <a:cs typeface="+mn-cs"/>
              </a:rPr>
              <a:t> a 53-layer convolutional neural network. Except for residual layers, average-pooling layer and fully-connected layer, the layers of Darknet-53 can be divided into 6 categories by the number of filters each layer contains. We can see that there are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layers that contain 32 filters, 4 layers that contain 64 filters, 10 layers that contain 128 filters, 17 layers that contain 256 filters, 13 layers that contain 512 filters, 5 layers that contain 1024 filters.</a:t>
            </a:r>
            <a:r>
              <a:rPr lang="zh-CN" altLang="en-US"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In a word,</a:t>
            </a:r>
            <a:r>
              <a:rPr lang="zh-CN" altLang="en-US" sz="1200" kern="1200" dirty="0">
                <a:solidFill>
                  <a:schemeClr val="tx1"/>
                </a:solidFill>
                <a:effectLst/>
                <a:latin typeface="+mn-lt"/>
                <a:ea typeface="+mn-ea"/>
                <a:cs typeface="+mn-cs"/>
              </a:rPr>
              <a:t> </a:t>
            </a:r>
            <a:r>
              <a:rPr lang="en-CA" altLang="zh-CN" sz="1200" kern="1200" dirty="0">
                <a:solidFill>
                  <a:schemeClr val="tx1"/>
                </a:solidFill>
                <a:effectLst/>
                <a:latin typeface="+mn-lt"/>
                <a:ea typeface="+mn-ea"/>
                <a:cs typeface="+mn-cs"/>
              </a:rPr>
              <a:t>in each layer, there are at least 32 filters and at most 1024 filters. Through calculation, the number of all filters in all layers is 17,728, which is a huge number.</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6</a:t>
            </a:fld>
            <a:endParaRPr lang="en-US"/>
          </a:p>
        </p:txBody>
      </p:sp>
    </p:spTree>
    <p:extLst>
      <p:ext uri="{BB962C8B-B14F-4D97-AF65-F5344CB8AC3E}">
        <p14:creationId xmlns:p14="http://schemas.microsoft.com/office/powerpoint/2010/main" val="728920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The number of all filters in all layers is 17,728, which is a huge number.</a:t>
            </a:r>
          </a:p>
          <a:p>
            <a:r>
              <a:rPr lang="en-CA" dirty="0"/>
              <a:t>The number of output features in each filter varies from 8*8, which is 64 to 2</a:t>
            </a:r>
            <a:r>
              <a:rPr lang="en-US" altLang="zh-CN" dirty="0"/>
              <a:t>56</a:t>
            </a:r>
            <a:r>
              <a:rPr lang="zh-CN" altLang="en-US" dirty="0"/>
              <a:t>*</a:t>
            </a:r>
            <a:r>
              <a:rPr lang="en-US" altLang="zh-CN" dirty="0"/>
              <a:t>256</a:t>
            </a:r>
            <a:r>
              <a:rPr lang="en-CA" altLang="zh-CN" dirty="0"/>
              <a:t>,</a:t>
            </a:r>
            <a:r>
              <a:rPr lang="en-US" altLang="zh-CN" dirty="0"/>
              <a:t> </a:t>
            </a:r>
            <a:r>
              <a:rPr lang="en-CA" altLang="zh-CN" dirty="0"/>
              <a:t>which</a:t>
            </a:r>
            <a:r>
              <a:rPr lang="en-US" altLang="zh-CN" dirty="0"/>
              <a:t> </a:t>
            </a:r>
            <a:r>
              <a:rPr lang="en-CA" altLang="zh-CN" dirty="0"/>
              <a:t>is</a:t>
            </a:r>
            <a:r>
              <a:rPr lang="en-US" altLang="zh-CN" dirty="0"/>
              <a:t> </a:t>
            </a:r>
            <a:r>
              <a:rPr lang="en-CA" altLang="zh-CN" dirty="0"/>
              <a:t>65,536.</a:t>
            </a:r>
          </a:p>
          <a:p>
            <a:r>
              <a:rPr lang="en-US" dirty="0"/>
              <a:t>With such huge numbers inside of various layers of YOLOv3, how should we select them to better represent objects? How to select them so that object can be more distinguished?</a:t>
            </a:r>
          </a:p>
        </p:txBody>
      </p:sp>
      <p:sp>
        <p:nvSpPr>
          <p:cNvPr id="4" name="Slide Number Placeholder 3"/>
          <p:cNvSpPr>
            <a:spLocks noGrp="1"/>
          </p:cNvSpPr>
          <p:nvPr>
            <p:ph type="sldNum" sz="quarter" idx="5"/>
          </p:nvPr>
        </p:nvSpPr>
        <p:spPr/>
        <p:txBody>
          <a:bodyPr/>
          <a:lstStyle/>
          <a:p>
            <a:fld id="{A56E7294-C3BA-3047-B364-2146A9F49361}" type="slidenum">
              <a:rPr lang="en-US" smtClean="0"/>
              <a:t>7</a:t>
            </a:fld>
            <a:endParaRPr lang="en-US"/>
          </a:p>
        </p:txBody>
      </p:sp>
    </p:spTree>
    <p:extLst>
      <p:ext uri="{BB962C8B-B14F-4D97-AF65-F5344CB8AC3E}">
        <p14:creationId xmlns:p14="http://schemas.microsoft.com/office/powerpoint/2010/main" val="1236405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solve the problem, I developed a filter selection algorithm to select some filters. Assume that for various objects in the same class such as cars, various filters have different activation levels. Assume that some filters might be more useful and other filters does not work so much, these less useful filters might be redundant, Why don’t we just choose the filters that are more useful and contain more information so that they can be used to represent objects? Based on this assumption. We have another problem: how to define which filter is more useful than others to represent different objects in the same class? Let’s look at the activation levels.</a:t>
            </a:r>
          </a:p>
        </p:txBody>
      </p:sp>
      <p:sp>
        <p:nvSpPr>
          <p:cNvPr id="4" name="Slide Number Placeholder 3"/>
          <p:cNvSpPr>
            <a:spLocks noGrp="1"/>
          </p:cNvSpPr>
          <p:nvPr>
            <p:ph type="sldNum" sz="quarter" idx="5"/>
          </p:nvPr>
        </p:nvSpPr>
        <p:spPr/>
        <p:txBody>
          <a:bodyPr/>
          <a:lstStyle/>
          <a:p>
            <a:fld id="{A56E7294-C3BA-3047-B364-2146A9F49361}" type="slidenum">
              <a:rPr lang="en-US" smtClean="0"/>
              <a:t>8</a:t>
            </a:fld>
            <a:endParaRPr lang="en-US"/>
          </a:p>
        </p:txBody>
      </p:sp>
    </p:spTree>
    <p:extLst>
      <p:ext uri="{BB962C8B-B14F-4D97-AF65-F5344CB8AC3E}">
        <p14:creationId xmlns:p14="http://schemas.microsoft.com/office/powerpoint/2010/main" val="195231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filter in each layer, ⍬ denotes the parameters such as the weights and biases of the convolutional neural networks, x is the input such as image pixels, the output of each filter denote the activation level. In YOLOv3, the output of each filter is a tensor. The values inside of the tensor can be positive or negative, we calculate the absolute value and then sum them all, divide by the tensor size. For each filter, we get a value as the activation level. </a:t>
            </a:r>
          </a:p>
          <a:p>
            <a:endParaRPr lang="en-US" dirty="0"/>
          </a:p>
        </p:txBody>
      </p:sp>
      <p:sp>
        <p:nvSpPr>
          <p:cNvPr id="4" name="Slide Number Placeholder 3"/>
          <p:cNvSpPr>
            <a:spLocks noGrp="1"/>
          </p:cNvSpPr>
          <p:nvPr>
            <p:ph type="sldNum" sz="quarter" idx="5"/>
          </p:nvPr>
        </p:nvSpPr>
        <p:spPr/>
        <p:txBody>
          <a:bodyPr/>
          <a:lstStyle/>
          <a:p>
            <a:fld id="{A56E7294-C3BA-3047-B364-2146A9F49361}" type="slidenum">
              <a:rPr lang="en-US" smtClean="0"/>
              <a:t>9</a:t>
            </a:fld>
            <a:endParaRPr lang="en-US"/>
          </a:p>
        </p:txBody>
      </p:sp>
    </p:spTree>
    <p:extLst>
      <p:ext uri="{BB962C8B-B14F-4D97-AF65-F5344CB8AC3E}">
        <p14:creationId xmlns:p14="http://schemas.microsoft.com/office/powerpoint/2010/main" val="46256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F4AA3A-3496-4A49-A693-85C7448BB15B}" type="datetimeFigureOut">
              <a:rPr lang="en-US" smtClean="0"/>
              <a:t>8/14/19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B2C6774-3696-6A47-AE6E-EE3D406C1D0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510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4AA3A-3496-4A49-A693-85C7448BB15B}" type="datetimeFigureOut">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C6774-3696-6A47-AE6E-EE3D406C1D0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8322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4AA3A-3496-4A49-A693-85C7448BB15B}" type="datetimeFigureOut">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C6774-3696-6A47-AE6E-EE3D406C1D0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3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4AA3A-3496-4A49-A693-85C7448BB15B}" type="datetimeFigureOut">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C6774-3696-6A47-AE6E-EE3D406C1D0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2583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F4AA3A-3496-4A49-A693-85C7448BB15B}" type="datetimeFigureOut">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C6774-3696-6A47-AE6E-EE3D406C1D0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646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F4AA3A-3496-4A49-A693-85C7448BB15B}" type="datetimeFigureOut">
              <a:rPr lang="en-US" smtClean="0"/>
              <a:t>8/14/19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C6774-3696-6A47-AE6E-EE3D406C1D0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8735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F4AA3A-3496-4A49-A693-85C7448BB15B}" type="datetimeFigureOut">
              <a:rPr lang="en-US" smtClean="0"/>
              <a:t>8/14/19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2C6774-3696-6A47-AE6E-EE3D406C1D0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283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F4AA3A-3496-4A49-A693-85C7448BB15B}" type="datetimeFigureOut">
              <a:rPr lang="en-US" smtClean="0"/>
              <a:t>8/14/19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2C6774-3696-6A47-AE6E-EE3D406C1D0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541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4AA3A-3496-4A49-A693-85C7448BB15B}" type="datetimeFigureOut">
              <a:rPr lang="en-US" smtClean="0"/>
              <a:t>8/14/19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2C6774-3696-6A47-AE6E-EE3D406C1D0E}" type="slidenum">
              <a:rPr lang="en-US" smtClean="0"/>
              <a:t>‹#›</a:t>
            </a:fld>
            <a:endParaRPr lang="en-US"/>
          </a:p>
        </p:txBody>
      </p:sp>
    </p:spTree>
    <p:extLst>
      <p:ext uri="{BB962C8B-B14F-4D97-AF65-F5344CB8AC3E}">
        <p14:creationId xmlns:p14="http://schemas.microsoft.com/office/powerpoint/2010/main" val="145774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F4AA3A-3496-4A49-A693-85C7448BB15B}" type="datetimeFigureOut">
              <a:rPr lang="en-US" smtClean="0"/>
              <a:t>8/14/19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C6774-3696-6A47-AE6E-EE3D406C1D0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2661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FF4AA3A-3496-4A49-A693-85C7448BB15B}" type="datetimeFigureOut">
              <a:rPr lang="en-US" smtClean="0"/>
              <a:t>8/14/19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0B2C6774-3696-6A47-AE6E-EE3D406C1D0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6211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FF4AA3A-3496-4A49-A693-85C7448BB15B}" type="datetimeFigureOut">
              <a:rPr lang="en-US" smtClean="0"/>
              <a:t>8/14/19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B2C6774-3696-6A47-AE6E-EE3D406C1D0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790288"/>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B8A1-E9B6-3044-8EE5-FB2EBA817836}"/>
              </a:ext>
            </a:extLst>
          </p:cNvPr>
          <p:cNvSpPr>
            <a:spLocks noGrp="1"/>
          </p:cNvSpPr>
          <p:nvPr>
            <p:ph type="ctrTitle"/>
          </p:nvPr>
        </p:nvSpPr>
        <p:spPr>
          <a:xfrm>
            <a:off x="2342418" y="524813"/>
            <a:ext cx="8495471" cy="2428875"/>
          </a:xfrm>
        </p:spPr>
        <p:txBody>
          <a:bodyPr>
            <a:normAutofit/>
          </a:bodyPr>
          <a:lstStyle/>
          <a:p>
            <a:r>
              <a:rPr lang="en-US" sz="5400" cap="none" dirty="0">
                <a:latin typeface="+mn-lt"/>
                <a:cs typeface="Al Nile" pitchFamily="2" charset="-78"/>
              </a:rPr>
              <a:t>Filter Selection in YOLOv3 for Object Tracking Efficiency Enhancement</a:t>
            </a:r>
          </a:p>
        </p:txBody>
      </p:sp>
      <p:sp>
        <p:nvSpPr>
          <p:cNvPr id="3" name="Subtitle 2">
            <a:extLst>
              <a:ext uri="{FF2B5EF4-FFF2-40B4-BE49-F238E27FC236}">
                <a16:creationId xmlns:a16="http://schemas.microsoft.com/office/drawing/2014/main" id="{5B6AFE80-465D-CC4A-A696-051B94FF8EF5}"/>
              </a:ext>
            </a:extLst>
          </p:cNvPr>
          <p:cNvSpPr>
            <a:spLocks noGrp="1"/>
          </p:cNvSpPr>
          <p:nvPr>
            <p:ph type="subTitle" idx="1"/>
          </p:nvPr>
        </p:nvSpPr>
        <p:spPr>
          <a:xfrm>
            <a:off x="2342419" y="3543300"/>
            <a:ext cx="8637072" cy="2428875"/>
          </a:xfrm>
        </p:spPr>
        <p:txBody>
          <a:bodyPr>
            <a:normAutofit fontScale="85000" lnSpcReduction="20000"/>
          </a:bodyPr>
          <a:lstStyle/>
          <a:p>
            <a:r>
              <a:rPr lang="en-US" sz="2500" cap="none" dirty="0"/>
              <a:t>By Yun Chen</a:t>
            </a:r>
          </a:p>
          <a:p>
            <a:r>
              <a:rPr lang="en-US" sz="2500" cap="none" dirty="0"/>
              <a:t>Supervised by Professor James </a:t>
            </a:r>
            <a:r>
              <a:rPr lang="en-US" sz="2500" cap="none" dirty="0" err="1"/>
              <a:t>J.Clark</a:t>
            </a:r>
            <a:endParaRPr lang="en-US" sz="2500" cap="none" dirty="0"/>
          </a:p>
          <a:p>
            <a:r>
              <a:rPr lang="en-US" sz="2500" cap="none" dirty="0"/>
              <a:t>Master of Engineering (Non-Thesis)</a:t>
            </a:r>
          </a:p>
          <a:p>
            <a:r>
              <a:rPr lang="en-US" sz="2500" cap="none" dirty="0"/>
              <a:t>Electrical and Computer Engineering</a:t>
            </a:r>
          </a:p>
          <a:p>
            <a:r>
              <a:rPr lang="en-US" sz="2500" cap="none" dirty="0"/>
              <a:t>McGill University</a:t>
            </a:r>
          </a:p>
          <a:p>
            <a:endParaRPr lang="en-US" sz="2500" cap="none" dirty="0"/>
          </a:p>
          <a:p>
            <a:endParaRPr lang="en-US" sz="2500" cap="none" dirty="0"/>
          </a:p>
          <a:p>
            <a:endParaRPr lang="en-US" sz="2500" cap="none" dirty="0"/>
          </a:p>
          <a:p>
            <a:endParaRPr lang="en-US" sz="2500" cap="none" dirty="0"/>
          </a:p>
        </p:txBody>
      </p:sp>
    </p:spTree>
    <p:extLst>
      <p:ext uri="{BB962C8B-B14F-4D97-AF65-F5344CB8AC3E}">
        <p14:creationId xmlns:p14="http://schemas.microsoft.com/office/powerpoint/2010/main" val="1493842736"/>
      </p:ext>
    </p:extLst>
  </p:cSld>
  <p:clrMapOvr>
    <a:masterClrMapping/>
  </p:clrMapOvr>
  <mc:AlternateContent xmlns:mc="http://schemas.openxmlformats.org/markup-compatibility/2006">
    <mc:Choice xmlns:p14="http://schemas.microsoft.com/office/powerpoint/2010/main" Requires="p14">
      <p:transition spd="slow" p14:dur="2000" advTm="2647"/>
    </mc:Choice>
    <mc:Fallback>
      <p:transition spd="slow" advTm="26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39C6C66-A4C5-1B4E-92F8-6CA040EDFE6E}"/>
              </a:ext>
            </a:extLst>
          </p:cNvPr>
          <p:cNvSpPr>
            <a:spLocks noGrp="1"/>
          </p:cNvSpPr>
          <p:nvPr>
            <p:ph type="title"/>
          </p:nvPr>
        </p:nvSpPr>
        <p:spPr>
          <a:xfrm>
            <a:off x="725790" y="1636643"/>
            <a:ext cx="4723672" cy="818384"/>
          </a:xfrm>
        </p:spPr>
        <p:txBody>
          <a:bodyPr anchor="t">
            <a:normAutofit/>
          </a:bodyPr>
          <a:lstStyle/>
          <a:p>
            <a:r>
              <a:rPr lang="en-US" cap="none" dirty="0"/>
              <a:t>Filter selection algorithm</a:t>
            </a:r>
          </a:p>
        </p:txBody>
      </p:sp>
      <p:cxnSp>
        <p:nvCxnSpPr>
          <p:cNvPr id="38" name="Straight Connector 37">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0"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42" name="Picture 41">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4" name="Straight Connector 43">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F40BCFF4-57A6-4572-A431-39C071273548}"/>
              </a:ext>
            </a:extLst>
          </p:cNvPr>
          <p:cNvGraphicFramePr>
            <a:graphicFrameLocks noGrp="1"/>
          </p:cNvGraphicFramePr>
          <p:nvPr>
            <p:ph idx="1"/>
            <p:extLst>
              <p:ext uri="{D42A27DB-BD31-4B8C-83A1-F6EECF244321}">
                <p14:modId xmlns:p14="http://schemas.microsoft.com/office/powerpoint/2010/main" val="424600121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1174356"/>
      </p:ext>
    </p:extLst>
  </p:cSld>
  <p:clrMapOvr>
    <a:masterClrMapping/>
  </p:clrMapOvr>
  <mc:AlternateContent xmlns:mc="http://schemas.openxmlformats.org/markup-compatibility/2006">
    <mc:Choice xmlns:p14="http://schemas.microsoft.com/office/powerpoint/2010/main" Requires="p14">
      <p:transition spd="slow" p14:dur="2000" advTm="55651"/>
    </mc:Choice>
    <mc:Fallback>
      <p:transition spd="slow" advTm="556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451579" y="804519"/>
            <a:ext cx="9603275" cy="1049235"/>
          </a:xfrm>
        </p:spPr>
        <p:txBody>
          <a:bodyPr/>
          <a:lstStyle/>
          <a:p>
            <a:r>
              <a:rPr lang="en-US" cap="none" dirty="0"/>
              <a:t>Experiment: dataset</a:t>
            </a:r>
          </a:p>
        </p:txBody>
      </p:sp>
      <p:sp>
        <p:nvSpPr>
          <p:cNvPr id="3" name="Content Placeholder 2">
            <a:extLst>
              <a:ext uri="{FF2B5EF4-FFF2-40B4-BE49-F238E27FC236}">
                <a16:creationId xmlns:a16="http://schemas.microsoft.com/office/drawing/2014/main" id="{045C9728-B31D-C74C-8BA1-CD72896B9284}"/>
              </a:ext>
            </a:extLst>
          </p:cNvPr>
          <p:cNvSpPr>
            <a:spLocks noGrp="1"/>
          </p:cNvSpPr>
          <p:nvPr>
            <p:ph idx="1"/>
          </p:nvPr>
        </p:nvSpPr>
        <p:spPr>
          <a:xfrm>
            <a:off x="1231900" y="1990332"/>
            <a:ext cx="3022600" cy="3450613"/>
          </a:xfrm>
        </p:spPr>
        <p:txBody>
          <a:bodyPr/>
          <a:lstStyle/>
          <a:p>
            <a:r>
              <a:rPr lang="en-US" dirty="0"/>
              <a:t>Two datasets: cars and pedestrians</a:t>
            </a:r>
          </a:p>
          <a:p>
            <a:r>
              <a:rPr lang="en-US" dirty="0"/>
              <a:t>Cropped and 99 images are fed as input</a:t>
            </a:r>
          </a:p>
          <a:p>
            <a:r>
              <a:rPr lang="en-US" dirty="0"/>
              <a:t>Each input image contains a car or pedestrian</a:t>
            </a:r>
          </a:p>
          <a:p>
            <a:endParaRPr lang="en-US" dirty="0"/>
          </a:p>
        </p:txBody>
      </p:sp>
      <p:pic>
        <p:nvPicPr>
          <p:cNvPr id="7" name="Picture 6">
            <a:extLst>
              <a:ext uri="{FF2B5EF4-FFF2-40B4-BE49-F238E27FC236}">
                <a16:creationId xmlns:a16="http://schemas.microsoft.com/office/drawing/2014/main" id="{0911EF60-58B4-7F4F-BA75-A6DD8A09C408}"/>
              </a:ext>
            </a:extLst>
          </p:cNvPr>
          <p:cNvPicPr>
            <a:picLocks noChangeAspect="1"/>
          </p:cNvPicPr>
          <p:nvPr/>
        </p:nvPicPr>
        <p:blipFill>
          <a:blip r:embed="rId3"/>
          <a:stretch>
            <a:fillRect/>
          </a:stretch>
        </p:blipFill>
        <p:spPr>
          <a:xfrm>
            <a:off x="8184209" y="2038030"/>
            <a:ext cx="2589902" cy="1828800"/>
          </a:xfrm>
          <a:prstGeom prst="rect">
            <a:avLst/>
          </a:prstGeom>
        </p:spPr>
      </p:pic>
      <p:pic>
        <p:nvPicPr>
          <p:cNvPr id="9" name="Picture 8">
            <a:extLst>
              <a:ext uri="{FF2B5EF4-FFF2-40B4-BE49-F238E27FC236}">
                <a16:creationId xmlns:a16="http://schemas.microsoft.com/office/drawing/2014/main" id="{1779A86B-6D33-864B-AAE4-A8601D852DCA}"/>
              </a:ext>
            </a:extLst>
          </p:cNvPr>
          <p:cNvPicPr>
            <a:picLocks noChangeAspect="1"/>
          </p:cNvPicPr>
          <p:nvPr/>
        </p:nvPicPr>
        <p:blipFill>
          <a:blip r:embed="rId4"/>
          <a:stretch>
            <a:fillRect/>
          </a:stretch>
        </p:blipFill>
        <p:spPr>
          <a:xfrm>
            <a:off x="4254500" y="1990332"/>
            <a:ext cx="2535179" cy="1865412"/>
          </a:xfrm>
          <a:prstGeom prst="rect">
            <a:avLst/>
          </a:prstGeom>
        </p:spPr>
      </p:pic>
      <p:pic>
        <p:nvPicPr>
          <p:cNvPr id="13" name="Picture 12">
            <a:extLst>
              <a:ext uri="{FF2B5EF4-FFF2-40B4-BE49-F238E27FC236}">
                <a16:creationId xmlns:a16="http://schemas.microsoft.com/office/drawing/2014/main" id="{EE971B5E-5921-7D42-B989-1334786EB0CC}"/>
              </a:ext>
            </a:extLst>
          </p:cNvPr>
          <p:cNvPicPr>
            <a:picLocks noChangeAspect="1"/>
          </p:cNvPicPr>
          <p:nvPr/>
        </p:nvPicPr>
        <p:blipFill>
          <a:blip r:embed="rId5"/>
          <a:stretch>
            <a:fillRect/>
          </a:stretch>
        </p:blipFill>
        <p:spPr>
          <a:xfrm>
            <a:off x="4254500" y="4102100"/>
            <a:ext cx="2485422" cy="1828800"/>
          </a:xfrm>
          <a:prstGeom prst="rect">
            <a:avLst/>
          </a:prstGeom>
        </p:spPr>
      </p:pic>
      <p:pic>
        <p:nvPicPr>
          <p:cNvPr id="15" name="Picture 14">
            <a:extLst>
              <a:ext uri="{FF2B5EF4-FFF2-40B4-BE49-F238E27FC236}">
                <a16:creationId xmlns:a16="http://schemas.microsoft.com/office/drawing/2014/main" id="{4CB03D33-CEC0-8946-A9E3-868BAF0B15D0}"/>
              </a:ext>
            </a:extLst>
          </p:cNvPr>
          <p:cNvPicPr>
            <a:picLocks noChangeAspect="1"/>
          </p:cNvPicPr>
          <p:nvPr/>
        </p:nvPicPr>
        <p:blipFill>
          <a:blip r:embed="rId6"/>
          <a:stretch>
            <a:fillRect/>
          </a:stretch>
        </p:blipFill>
        <p:spPr>
          <a:xfrm>
            <a:off x="8386507" y="4095919"/>
            <a:ext cx="889002" cy="1816655"/>
          </a:xfrm>
          <a:prstGeom prst="rect">
            <a:avLst/>
          </a:prstGeom>
        </p:spPr>
      </p:pic>
      <p:pic>
        <p:nvPicPr>
          <p:cNvPr id="17" name="Picture 16">
            <a:extLst>
              <a:ext uri="{FF2B5EF4-FFF2-40B4-BE49-F238E27FC236}">
                <a16:creationId xmlns:a16="http://schemas.microsoft.com/office/drawing/2014/main" id="{065D04CC-3E07-5840-8B1C-6C03F428D47C}"/>
              </a:ext>
            </a:extLst>
          </p:cNvPr>
          <p:cNvPicPr>
            <a:picLocks noChangeAspect="1"/>
          </p:cNvPicPr>
          <p:nvPr/>
        </p:nvPicPr>
        <p:blipFill>
          <a:blip r:embed="rId7"/>
          <a:stretch>
            <a:fillRect/>
          </a:stretch>
        </p:blipFill>
        <p:spPr>
          <a:xfrm>
            <a:off x="9666769" y="4114245"/>
            <a:ext cx="755650" cy="1816655"/>
          </a:xfrm>
          <a:prstGeom prst="rect">
            <a:avLst/>
          </a:prstGeom>
        </p:spPr>
      </p:pic>
      <p:cxnSp>
        <p:nvCxnSpPr>
          <p:cNvPr id="23" name="Straight Arrow Connector 22">
            <a:extLst>
              <a:ext uri="{FF2B5EF4-FFF2-40B4-BE49-F238E27FC236}">
                <a16:creationId xmlns:a16="http://schemas.microsoft.com/office/drawing/2014/main" id="{2C46F7A4-0C39-474F-ABDE-002822C40FD1}"/>
              </a:ext>
            </a:extLst>
          </p:cNvPr>
          <p:cNvCxnSpPr>
            <a:cxnSpLocks/>
          </p:cNvCxnSpPr>
          <p:nvPr/>
        </p:nvCxnSpPr>
        <p:spPr>
          <a:xfrm>
            <a:off x="6875583" y="2952430"/>
            <a:ext cx="12207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46D3B7B-980A-CF41-B458-E14ADD13ABDD}"/>
              </a:ext>
            </a:extLst>
          </p:cNvPr>
          <p:cNvCxnSpPr>
            <a:cxnSpLocks/>
          </p:cNvCxnSpPr>
          <p:nvPr/>
        </p:nvCxnSpPr>
        <p:spPr>
          <a:xfrm>
            <a:off x="6822828" y="5004246"/>
            <a:ext cx="151092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1083842"/>
      </p:ext>
    </p:extLst>
  </p:cSld>
  <p:clrMapOvr>
    <a:masterClrMapping/>
  </p:clrMapOvr>
  <mc:AlternateContent xmlns:mc="http://schemas.openxmlformats.org/markup-compatibility/2006">
    <mc:Choice xmlns:p14="http://schemas.microsoft.com/office/powerpoint/2010/main" Requires="p14">
      <p:transition spd="slow" p14:dur="2000" advTm="83730"/>
    </mc:Choice>
    <mc:Fallback>
      <p:transition spd="slow" advTm="8373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DD83-1B10-8640-833C-7DA4DB78D970}"/>
              </a:ext>
            </a:extLst>
          </p:cNvPr>
          <p:cNvSpPr>
            <a:spLocks noGrp="1"/>
          </p:cNvSpPr>
          <p:nvPr>
            <p:ph type="title"/>
          </p:nvPr>
        </p:nvSpPr>
        <p:spPr>
          <a:xfrm>
            <a:off x="1451579" y="804519"/>
            <a:ext cx="9603275" cy="1049235"/>
          </a:xfrm>
        </p:spPr>
        <p:txBody>
          <a:bodyPr>
            <a:normAutofit/>
          </a:bodyPr>
          <a:lstStyle/>
          <a:p>
            <a:r>
              <a:rPr lang="en-US" cap="none" dirty="0"/>
              <a:t>Experiment</a:t>
            </a:r>
            <a:endParaRPr lang="en-US" dirty="0"/>
          </a:p>
        </p:txBody>
      </p:sp>
      <p:graphicFrame>
        <p:nvGraphicFramePr>
          <p:cNvPr id="7" name="Content Placeholder 2">
            <a:extLst>
              <a:ext uri="{FF2B5EF4-FFF2-40B4-BE49-F238E27FC236}">
                <a16:creationId xmlns:a16="http://schemas.microsoft.com/office/drawing/2014/main" id="{C430FE81-D0F1-438B-AE60-70EC363281AB}"/>
              </a:ext>
            </a:extLst>
          </p:cNvPr>
          <p:cNvGraphicFramePr>
            <a:graphicFrameLocks noGrp="1"/>
          </p:cNvGraphicFramePr>
          <p:nvPr>
            <p:ph idx="1"/>
            <p:extLst>
              <p:ext uri="{D42A27DB-BD31-4B8C-83A1-F6EECF244321}">
                <p14:modId xmlns:p14="http://schemas.microsoft.com/office/powerpoint/2010/main" val="1804485528"/>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593227"/>
      </p:ext>
    </p:extLst>
  </p:cSld>
  <p:clrMapOvr>
    <a:masterClrMapping/>
  </p:clrMapOvr>
  <mc:AlternateContent xmlns:mc="http://schemas.openxmlformats.org/markup-compatibility/2006">
    <mc:Choice xmlns:p14="http://schemas.microsoft.com/office/powerpoint/2010/main" Requires="p14">
      <p:transition spd="slow" p14:dur="2000" advTm="7664"/>
    </mc:Choice>
    <mc:Fallback>
      <p:transition spd="slow" advTm="76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5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5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5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5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3" name="Rectangle 61">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3">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6728" y="5499399"/>
            <a:ext cx="8643011" cy="551528"/>
          </a:xfrm>
        </p:spPr>
        <p:txBody>
          <a:bodyPr vert="horz" lIns="91440" tIns="45720" rIns="91440" bIns="0" rtlCol="0" anchor="b">
            <a:normAutofit/>
          </a:bodyPr>
          <a:lstStyle/>
          <a:p>
            <a:r>
              <a:rPr lang="en-US" sz="3600" cap="none" dirty="0"/>
              <a:t>Results: conv_1,  </a:t>
            </a:r>
            <a:r>
              <a:rPr lang="en-US" sz="3600" cap="none" dirty="0">
                <a:latin typeface="+mn-lt"/>
              </a:rPr>
              <a:t>Filter 7, 9, 23 are chosen</a:t>
            </a:r>
          </a:p>
        </p:txBody>
      </p:sp>
      <p:cxnSp>
        <p:nvCxnSpPr>
          <p:cNvPr id="66" name="Straight Connector 65">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8" name="Picture 67">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0" name="Straight Connector 69">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DFA02CE-A3D8-B74A-8E9A-A9A8E37CDE80}"/>
              </a:ext>
            </a:extLst>
          </p:cNvPr>
          <p:cNvPicPr>
            <a:picLocks noGrp="1" noChangeAspect="1"/>
          </p:cNvPicPr>
          <p:nvPr>
            <p:ph idx="1"/>
          </p:nvPr>
        </p:nvPicPr>
        <p:blipFill>
          <a:blip r:embed="rId4"/>
          <a:stretch>
            <a:fillRect/>
          </a:stretch>
        </p:blipFill>
        <p:spPr>
          <a:xfrm>
            <a:off x="203200" y="41194"/>
            <a:ext cx="11633200" cy="5355700"/>
          </a:xfrm>
        </p:spPr>
      </p:pic>
    </p:spTree>
    <p:extLst>
      <p:ext uri="{BB962C8B-B14F-4D97-AF65-F5344CB8AC3E}">
        <p14:creationId xmlns:p14="http://schemas.microsoft.com/office/powerpoint/2010/main" val="3694411712"/>
      </p:ext>
    </p:extLst>
  </p:cSld>
  <p:clrMapOvr>
    <a:masterClrMapping/>
  </p:clrMapOvr>
  <mc:AlternateContent xmlns:mc="http://schemas.openxmlformats.org/markup-compatibility/2006">
    <mc:Choice xmlns:p14="http://schemas.microsoft.com/office/powerpoint/2010/main" Requires="p14">
      <p:transition spd="slow" p14:dur="2000" advTm="48755"/>
    </mc:Choice>
    <mc:Fallback>
      <p:transition spd="slow" advTm="487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6728" y="5470506"/>
            <a:ext cx="8643011" cy="551528"/>
          </a:xfrm>
        </p:spPr>
        <p:txBody>
          <a:bodyPr vert="horz" lIns="91440" tIns="45720" rIns="91440" bIns="0" rtlCol="0" anchor="b">
            <a:normAutofit/>
          </a:bodyPr>
          <a:lstStyle/>
          <a:p>
            <a:r>
              <a:rPr lang="en-US" sz="3600" cap="none" dirty="0">
                <a:latin typeface="+mn-lt"/>
              </a:rPr>
              <a:t>Results: conv_30, Filter 8, 15, 24 are chosen</a:t>
            </a:r>
          </a:p>
        </p:txBody>
      </p:sp>
      <p:cxnSp>
        <p:nvCxnSpPr>
          <p:cNvPr id="25" name="Straight Connector 24">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5CBA610-0F52-FF41-AC36-3EEBACCBE2CB}"/>
              </a:ext>
            </a:extLst>
          </p:cNvPr>
          <p:cNvPicPr>
            <a:picLocks noGrp="1" noChangeAspect="1"/>
          </p:cNvPicPr>
          <p:nvPr>
            <p:ph idx="1"/>
          </p:nvPr>
        </p:nvPicPr>
        <p:blipFill>
          <a:blip r:embed="rId4"/>
          <a:stretch>
            <a:fillRect/>
          </a:stretch>
        </p:blipFill>
        <p:spPr>
          <a:xfrm>
            <a:off x="304800" y="33865"/>
            <a:ext cx="11599333" cy="5333241"/>
          </a:xfrm>
        </p:spPr>
      </p:pic>
    </p:spTree>
    <p:extLst>
      <p:ext uri="{BB962C8B-B14F-4D97-AF65-F5344CB8AC3E}">
        <p14:creationId xmlns:p14="http://schemas.microsoft.com/office/powerpoint/2010/main" val="2809484687"/>
      </p:ext>
    </p:extLst>
  </p:cSld>
  <p:clrMapOvr>
    <a:masterClrMapping/>
  </p:clrMapOvr>
  <mc:AlternateContent xmlns:mc="http://schemas.openxmlformats.org/markup-compatibility/2006">
    <mc:Choice xmlns:p14="http://schemas.microsoft.com/office/powerpoint/2010/main" Requires="p14">
      <p:transition spd="slow" p14:dur="2000" advTm="586"/>
    </mc:Choice>
    <mc:Fallback>
      <p:transition spd="slow" advTm="5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3" name="Rectangle 22">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4343" y="5511512"/>
            <a:ext cx="8643011" cy="551528"/>
          </a:xfrm>
        </p:spPr>
        <p:txBody>
          <a:bodyPr vert="horz" lIns="91440" tIns="45720" rIns="91440" bIns="0" rtlCol="0" anchor="b">
            <a:normAutofit/>
          </a:bodyPr>
          <a:lstStyle/>
          <a:p>
            <a:r>
              <a:rPr lang="en-US" sz="3600" cap="none" dirty="0">
                <a:latin typeface="+mn-lt"/>
              </a:rPr>
              <a:t>Results: conv_70, filter 8, 13, 16 are chosen </a:t>
            </a:r>
          </a:p>
        </p:txBody>
      </p:sp>
      <p:cxnSp>
        <p:nvCxnSpPr>
          <p:cNvPr id="27" name="Straight Connector 26">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B09639E-75EA-0641-A762-7087A1B4C436}"/>
              </a:ext>
            </a:extLst>
          </p:cNvPr>
          <p:cNvPicPr>
            <a:picLocks noGrp="1" noChangeAspect="1"/>
          </p:cNvPicPr>
          <p:nvPr>
            <p:ph idx="1"/>
          </p:nvPr>
        </p:nvPicPr>
        <p:blipFill>
          <a:blip r:embed="rId4"/>
          <a:stretch>
            <a:fillRect/>
          </a:stretch>
        </p:blipFill>
        <p:spPr>
          <a:xfrm>
            <a:off x="270933" y="-1"/>
            <a:ext cx="11650134" cy="5449136"/>
          </a:xfrm>
        </p:spPr>
      </p:pic>
    </p:spTree>
    <p:extLst>
      <p:ext uri="{BB962C8B-B14F-4D97-AF65-F5344CB8AC3E}">
        <p14:creationId xmlns:p14="http://schemas.microsoft.com/office/powerpoint/2010/main" val="3532687167"/>
      </p:ext>
    </p:extLst>
  </p:cSld>
  <p:clrMapOvr>
    <a:masterClrMapping/>
  </p:clrMapOvr>
  <mc:AlternateContent xmlns:mc="http://schemas.openxmlformats.org/markup-compatibility/2006">
    <mc:Choice xmlns:p14="http://schemas.microsoft.com/office/powerpoint/2010/main" Requires="p14">
      <p:transition spd="slow" p14:dur="2000" advTm="9632"/>
    </mc:Choice>
    <mc:Fallback>
      <p:transition spd="slow" advTm="963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1" name="Rectangle 4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2262" y="84439"/>
            <a:ext cx="6882723" cy="558063"/>
          </a:xfrm>
        </p:spPr>
        <p:txBody>
          <a:bodyPr vert="horz" lIns="91440" tIns="45720" rIns="91440" bIns="0" rtlCol="0" anchor="b">
            <a:normAutofit/>
          </a:bodyPr>
          <a:lstStyle/>
          <a:p>
            <a:r>
              <a:rPr lang="en-US" sz="3600" cap="none" dirty="0">
                <a:latin typeface="+mn-lt"/>
              </a:rPr>
              <a:t>Cars testing results: conv_1</a:t>
            </a:r>
          </a:p>
        </p:txBody>
      </p:sp>
      <p:cxnSp>
        <p:nvCxnSpPr>
          <p:cNvPr id="45" name="Straight Connector 4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7" name="Picture 4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9" name="Straight Connector 4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33567070-A0AC-B34C-B8FD-C81E5EFC46D6}"/>
              </a:ext>
            </a:extLst>
          </p:cNvPr>
          <p:cNvPicPr>
            <a:picLocks noGrp="1" noChangeAspect="1"/>
          </p:cNvPicPr>
          <p:nvPr>
            <p:ph idx="1"/>
          </p:nvPr>
        </p:nvPicPr>
        <p:blipFill>
          <a:blip r:embed="rId4"/>
          <a:stretch>
            <a:fillRect/>
          </a:stretch>
        </p:blipFill>
        <p:spPr>
          <a:xfrm>
            <a:off x="790961" y="694086"/>
            <a:ext cx="10859171" cy="5420964"/>
          </a:xfrm>
        </p:spPr>
      </p:pic>
    </p:spTree>
    <p:extLst>
      <p:ext uri="{BB962C8B-B14F-4D97-AF65-F5344CB8AC3E}">
        <p14:creationId xmlns:p14="http://schemas.microsoft.com/office/powerpoint/2010/main" val="1630850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6" name="Straight Connector 2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AB617D27-12E2-5F45-AD79-A036890C8E55}"/>
              </a:ext>
            </a:extLst>
          </p:cNvPr>
          <p:cNvPicPr>
            <a:picLocks noGrp="1" noChangeAspect="1"/>
          </p:cNvPicPr>
          <p:nvPr>
            <p:ph idx="1"/>
          </p:nvPr>
        </p:nvPicPr>
        <p:blipFill>
          <a:blip r:embed="rId4"/>
          <a:stretch>
            <a:fillRect/>
          </a:stretch>
        </p:blipFill>
        <p:spPr>
          <a:xfrm>
            <a:off x="897467" y="713922"/>
            <a:ext cx="10667999" cy="5403765"/>
          </a:xfrm>
        </p:spPr>
      </p:pic>
      <p:sp>
        <p:nvSpPr>
          <p:cNvPr id="17" name="Title 1">
            <a:extLst>
              <a:ext uri="{FF2B5EF4-FFF2-40B4-BE49-F238E27FC236}">
                <a16:creationId xmlns:a16="http://schemas.microsoft.com/office/drawing/2014/main" id="{CCF43FF7-158F-194B-959E-0D755FDDF9B1}"/>
              </a:ext>
            </a:extLst>
          </p:cNvPr>
          <p:cNvSpPr txBox="1">
            <a:spLocks/>
          </p:cNvSpPr>
          <p:nvPr/>
        </p:nvSpPr>
        <p:spPr>
          <a:xfrm>
            <a:off x="1585995" y="77930"/>
            <a:ext cx="6882723"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cap="none" dirty="0">
                <a:latin typeface="+mn-lt"/>
              </a:rPr>
              <a:t>Cars testing results: conv_30</a:t>
            </a:r>
          </a:p>
        </p:txBody>
      </p:sp>
    </p:spTree>
    <p:extLst>
      <p:ext uri="{BB962C8B-B14F-4D97-AF65-F5344CB8AC3E}">
        <p14:creationId xmlns:p14="http://schemas.microsoft.com/office/powerpoint/2010/main" val="391052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6" name="Straight Connector 2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BD45CC65-1B2C-A240-9741-67A844D954F1}"/>
              </a:ext>
            </a:extLst>
          </p:cNvPr>
          <p:cNvSpPr txBox="1">
            <a:spLocks/>
          </p:cNvSpPr>
          <p:nvPr/>
        </p:nvSpPr>
        <p:spPr>
          <a:xfrm>
            <a:off x="1607394" y="171523"/>
            <a:ext cx="8637073"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a:t>Car testing results: conv_70 </a:t>
            </a:r>
          </a:p>
        </p:txBody>
      </p:sp>
      <p:pic>
        <p:nvPicPr>
          <p:cNvPr id="6" name="Picture 5">
            <a:extLst>
              <a:ext uri="{FF2B5EF4-FFF2-40B4-BE49-F238E27FC236}">
                <a16:creationId xmlns:a16="http://schemas.microsoft.com/office/drawing/2014/main" id="{58DD09A9-5355-BC4B-91AC-2E2DEEA6F426}"/>
              </a:ext>
            </a:extLst>
          </p:cNvPr>
          <p:cNvPicPr>
            <a:picLocks noChangeAspect="1"/>
          </p:cNvPicPr>
          <p:nvPr/>
        </p:nvPicPr>
        <p:blipFill>
          <a:blip r:embed="rId4"/>
          <a:stretch>
            <a:fillRect/>
          </a:stretch>
        </p:blipFill>
        <p:spPr>
          <a:xfrm>
            <a:off x="948266" y="729586"/>
            <a:ext cx="10551583" cy="5385464"/>
          </a:xfrm>
          <a:prstGeom prst="rect">
            <a:avLst/>
          </a:prstGeom>
        </p:spPr>
      </p:pic>
    </p:spTree>
    <p:extLst>
      <p:ext uri="{BB962C8B-B14F-4D97-AF65-F5344CB8AC3E}">
        <p14:creationId xmlns:p14="http://schemas.microsoft.com/office/powerpoint/2010/main" val="379215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2262" y="84439"/>
            <a:ext cx="6882723" cy="558063"/>
          </a:xfrm>
        </p:spPr>
        <p:txBody>
          <a:bodyPr vert="horz" lIns="91440" tIns="45720" rIns="91440" bIns="0" rtlCol="0" anchor="b">
            <a:normAutofit/>
          </a:bodyPr>
          <a:lstStyle/>
          <a:p>
            <a:r>
              <a:rPr lang="en-US" sz="3600" cap="none" dirty="0">
                <a:latin typeface="+mn-lt"/>
              </a:rPr>
              <a:t>Pedestrians testing results: conv_1</a:t>
            </a:r>
          </a:p>
        </p:txBody>
      </p:sp>
      <p:pic>
        <p:nvPicPr>
          <p:cNvPr id="5" name="Content Placeholder 4">
            <a:extLst>
              <a:ext uri="{FF2B5EF4-FFF2-40B4-BE49-F238E27FC236}">
                <a16:creationId xmlns:a16="http://schemas.microsoft.com/office/drawing/2014/main" id="{6E05D6EA-E1C5-B144-967C-B0F9212F8B49}"/>
              </a:ext>
            </a:extLst>
          </p:cNvPr>
          <p:cNvPicPr>
            <a:picLocks noGrp="1" noChangeAspect="1"/>
          </p:cNvPicPr>
          <p:nvPr>
            <p:ph idx="1"/>
          </p:nvPr>
        </p:nvPicPr>
        <p:blipFill>
          <a:blip r:embed="rId3"/>
          <a:stretch>
            <a:fillRect/>
          </a:stretch>
        </p:blipFill>
        <p:spPr>
          <a:xfrm>
            <a:off x="1045198" y="718702"/>
            <a:ext cx="10571069" cy="5408208"/>
          </a:xfrm>
        </p:spPr>
      </p:pic>
    </p:spTree>
    <p:extLst>
      <p:ext uri="{BB962C8B-B14F-4D97-AF65-F5344CB8AC3E}">
        <p14:creationId xmlns:p14="http://schemas.microsoft.com/office/powerpoint/2010/main" val="136858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1915605-159F-DC47-880D-34FC8856B3F2}"/>
              </a:ext>
            </a:extLst>
          </p:cNvPr>
          <p:cNvSpPr>
            <a:spLocks noGrp="1"/>
          </p:cNvSpPr>
          <p:nvPr>
            <p:ph type="title"/>
          </p:nvPr>
        </p:nvSpPr>
        <p:spPr>
          <a:xfrm>
            <a:off x="1451580" y="804520"/>
            <a:ext cx="4176511" cy="1049235"/>
          </a:xfrm>
        </p:spPr>
        <p:txBody>
          <a:bodyPr>
            <a:normAutofit/>
          </a:bodyPr>
          <a:lstStyle/>
          <a:p>
            <a:r>
              <a:rPr lang="en-US" sz="4000" cap="none" dirty="0"/>
              <a:t>Introduction</a:t>
            </a:r>
            <a:r>
              <a:rPr lang="en-US" sz="4000" dirty="0"/>
              <a:t> </a:t>
            </a:r>
          </a:p>
        </p:txBody>
      </p:sp>
      <p:sp>
        <p:nvSpPr>
          <p:cNvPr id="36" name="Rectangle 3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EA0A91F-F461-304B-97BB-AABB31DCA554}"/>
              </a:ext>
            </a:extLst>
          </p:cNvPr>
          <p:cNvSpPr>
            <a:spLocks noGrp="1"/>
          </p:cNvSpPr>
          <p:nvPr>
            <p:ph idx="1"/>
          </p:nvPr>
        </p:nvSpPr>
        <p:spPr>
          <a:xfrm>
            <a:off x="1451580" y="2018413"/>
            <a:ext cx="4172212" cy="3258125"/>
          </a:xfrm>
        </p:spPr>
        <p:txBody>
          <a:bodyPr>
            <a:normAutofit lnSpcReduction="10000"/>
          </a:bodyPr>
          <a:lstStyle/>
          <a:p>
            <a:pPr>
              <a:buClr>
                <a:srgbClr val="F4A443"/>
              </a:buClr>
            </a:pPr>
            <a:r>
              <a:rPr lang="en-US" dirty="0"/>
              <a:t>Object tracking is an important topic in computer vision</a:t>
            </a:r>
          </a:p>
          <a:p>
            <a:pPr>
              <a:buClr>
                <a:srgbClr val="F4A443"/>
              </a:buClr>
            </a:pPr>
            <a:r>
              <a:rPr lang="en-US" dirty="0"/>
              <a:t>Information can be gathered such as motion states, motion trajectories and interference between objects</a:t>
            </a:r>
          </a:p>
          <a:p>
            <a:pPr>
              <a:buClr>
                <a:srgbClr val="F4A443"/>
              </a:buClr>
            </a:pPr>
            <a:r>
              <a:rPr lang="en-US" dirty="0"/>
              <a:t>Intelligent machines make better decisions</a:t>
            </a:r>
          </a:p>
          <a:p>
            <a:pPr>
              <a:buClr>
                <a:srgbClr val="F4A443"/>
              </a:buClr>
            </a:pPr>
            <a:r>
              <a:rPr lang="en-US" dirty="0"/>
              <a:t>Crucial for traffic surveillance</a:t>
            </a:r>
          </a:p>
          <a:p>
            <a:pPr>
              <a:buClr>
                <a:srgbClr val="F4A443"/>
              </a:buClr>
            </a:pPr>
            <a:endParaRPr lang="en-US" dirty="0"/>
          </a:p>
          <a:p>
            <a:pPr>
              <a:buClr>
                <a:srgbClr val="F4A443"/>
              </a:buClr>
            </a:pPr>
            <a:endParaRPr lang="en-US" dirty="0"/>
          </a:p>
          <a:p>
            <a:pPr>
              <a:buClr>
                <a:srgbClr val="F4A443"/>
              </a:buClr>
            </a:pPr>
            <a:endParaRPr lang="en-US" dirty="0"/>
          </a:p>
        </p:txBody>
      </p:sp>
      <p:pic>
        <p:nvPicPr>
          <p:cNvPr id="5" name="Picture 4">
            <a:extLst>
              <a:ext uri="{FF2B5EF4-FFF2-40B4-BE49-F238E27FC236}">
                <a16:creationId xmlns:a16="http://schemas.microsoft.com/office/drawing/2014/main" id="{45D508A1-9F48-F54A-8E0D-5DC626BB002C}"/>
              </a:ext>
            </a:extLst>
          </p:cNvPr>
          <p:cNvPicPr>
            <a:picLocks noChangeAspect="1"/>
          </p:cNvPicPr>
          <p:nvPr/>
        </p:nvPicPr>
        <p:blipFill rotWithShape="1">
          <a:blip r:embed="rId3"/>
          <a:srcRect l="2669"/>
          <a:stretch/>
        </p:blipFill>
        <p:spPr>
          <a:xfrm>
            <a:off x="5959499" y="1847088"/>
            <a:ext cx="5552946" cy="3725532"/>
          </a:xfrm>
          <a:prstGeom prst="rect">
            <a:avLst/>
          </a:prstGeom>
        </p:spPr>
      </p:pic>
      <p:pic>
        <p:nvPicPr>
          <p:cNvPr id="38" name="Picture 3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269890"/>
      </p:ext>
    </p:extLst>
  </p:cSld>
  <p:clrMapOvr>
    <a:masterClrMapping/>
  </p:clrMapOvr>
  <mc:AlternateContent xmlns:mc="http://schemas.openxmlformats.org/markup-compatibility/2006">
    <mc:Choice xmlns:p14="http://schemas.microsoft.com/office/powerpoint/2010/main" Requires="p14">
      <p:transition spd="slow" p14:dur="2000" advTm="32341"/>
    </mc:Choice>
    <mc:Fallback>
      <p:transition spd="slow" advTm="323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2262" y="84439"/>
            <a:ext cx="6882723" cy="558063"/>
          </a:xfrm>
        </p:spPr>
        <p:txBody>
          <a:bodyPr vert="horz" lIns="91440" tIns="45720" rIns="91440" bIns="0" rtlCol="0" anchor="b">
            <a:normAutofit/>
          </a:bodyPr>
          <a:lstStyle/>
          <a:p>
            <a:r>
              <a:rPr lang="en-US" sz="3600" cap="none" dirty="0">
                <a:latin typeface="+mn-lt"/>
              </a:rPr>
              <a:t>Pedestrians testing results: conv_30</a:t>
            </a:r>
          </a:p>
        </p:txBody>
      </p:sp>
      <p:pic>
        <p:nvPicPr>
          <p:cNvPr id="6" name="Content Placeholder 5">
            <a:extLst>
              <a:ext uri="{FF2B5EF4-FFF2-40B4-BE49-F238E27FC236}">
                <a16:creationId xmlns:a16="http://schemas.microsoft.com/office/drawing/2014/main" id="{47BD57D4-EE54-6243-AC91-64DCD9D5055C}"/>
              </a:ext>
            </a:extLst>
          </p:cNvPr>
          <p:cNvPicPr>
            <a:picLocks noGrp="1" noChangeAspect="1"/>
          </p:cNvPicPr>
          <p:nvPr>
            <p:ph idx="1"/>
          </p:nvPr>
        </p:nvPicPr>
        <p:blipFill>
          <a:blip r:embed="rId3"/>
          <a:stretch>
            <a:fillRect/>
          </a:stretch>
        </p:blipFill>
        <p:spPr>
          <a:xfrm>
            <a:off x="1221749" y="779991"/>
            <a:ext cx="10242118" cy="5302605"/>
          </a:xfrm>
        </p:spPr>
      </p:pic>
    </p:spTree>
    <p:extLst>
      <p:ext uri="{BB962C8B-B14F-4D97-AF65-F5344CB8AC3E}">
        <p14:creationId xmlns:p14="http://schemas.microsoft.com/office/powerpoint/2010/main" val="2647572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2262" y="84439"/>
            <a:ext cx="6882723" cy="558063"/>
          </a:xfrm>
        </p:spPr>
        <p:txBody>
          <a:bodyPr vert="horz" lIns="91440" tIns="45720" rIns="91440" bIns="0" rtlCol="0" anchor="b">
            <a:normAutofit/>
          </a:bodyPr>
          <a:lstStyle/>
          <a:p>
            <a:r>
              <a:rPr lang="en-US" sz="3600" cap="none" dirty="0">
                <a:latin typeface="+mn-lt"/>
              </a:rPr>
              <a:t>Pedestrians testing results: conv_70</a:t>
            </a:r>
          </a:p>
        </p:txBody>
      </p:sp>
      <p:pic>
        <p:nvPicPr>
          <p:cNvPr id="4" name="Picture 3">
            <a:extLst>
              <a:ext uri="{FF2B5EF4-FFF2-40B4-BE49-F238E27FC236}">
                <a16:creationId xmlns:a16="http://schemas.microsoft.com/office/drawing/2014/main" id="{CA3AB156-0360-4F47-8330-C1DB9898638E}"/>
              </a:ext>
            </a:extLst>
          </p:cNvPr>
          <p:cNvPicPr>
            <a:picLocks noChangeAspect="1"/>
          </p:cNvPicPr>
          <p:nvPr/>
        </p:nvPicPr>
        <p:blipFill>
          <a:blip r:embed="rId3"/>
          <a:stretch>
            <a:fillRect/>
          </a:stretch>
        </p:blipFill>
        <p:spPr>
          <a:xfrm>
            <a:off x="872649" y="778932"/>
            <a:ext cx="10795000" cy="5317067"/>
          </a:xfrm>
          <a:prstGeom prst="rect">
            <a:avLst/>
          </a:prstGeom>
        </p:spPr>
      </p:pic>
    </p:spTree>
    <p:extLst>
      <p:ext uri="{BB962C8B-B14F-4D97-AF65-F5344CB8AC3E}">
        <p14:creationId xmlns:p14="http://schemas.microsoft.com/office/powerpoint/2010/main" val="3198685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dirty="0"/>
              <a:t>Results </a:t>
            </a:r>
          </a:p>
        </p:txBody>
      </p:sp>
      <p:pic>
        <p:nvPicPr>
          <p:cNvPr id="15" name="Picture 14">
            <a:extLst>
              <a:ext uri="{FF2B5EF4-FFF2-40B4-BE49-F238E27FC236}">
                <a16:creationId xmlns:a16="http://schemas.microsoft.com/office/drawing/2014/main" id="{0C922F36-9B2E-0048-B4F5-D56557D6C61D}"/>
              </a:ext>
            </a:extLst>
          </p:cNvPr>
          <p:cNvPicPr>
            <a:picLocks noChangeAspect="1"/>
          </p:cNvPicPr>
          <p:nvPr/>
        </p:nvPicPr>
        <p:blipFill>
          <a:blip r:embed="rId3"/>
          <a:stretch>
            <a:fillRect/>
          </a:stretch>
        </p:blipFill>
        <p:spPr>
          <a:xfrm>
            <a:off x="976230" y="2355913"/>
            <a:ext cx="3228331" cy="1731702"/>
          </a:xfrm>
          <a:prstGeom prst="rect">
            <a:avLst/>
          </a:prstGeom>
        </p:spPr>
      </p:pic>
      <p:pic>
        <p:nvPicPr>
          <p:cNvPr id="17" name="Picture 16">
            <a:extLst>
              <a:ext uri="{FF2B5EF4-FFF2-40B4-BE49-F238E27FC236}">
                <a16:creationId xmlns:a16="http://schemas.microsoft.com/office/drawing/2014/main" id="{57BB3BF6-D6EB-294B-9B9E-47A8D11B9D6E}"/>
              </a:ext>
            </a:extLst>
          </p:cNvPr>
          <p:cNvPicPr>
            <a:picLocks noChangeAspect="1"/>
          </p:cNvPicPr>
          <p:nvPr/>
        </p:nvPicPr>
        <p:blipFill>
          <a:blip r:embed="rId4"/>
          <a:stretch>
            <a:fillRect/>
          </a:stretch>
        </p:blipFill>
        <p:spPr>
          <a:xfrm>
            <a:off x="976230" y="4225306"/>
            <a:ext cx="3228331" cy="1687333"/>
          </a:xfrm>
          <a:prstGeom prst="rect">
            <a:avLst/>
          </a:prstGeom>
        </p:spPr>
      </p:pic>
      <p:pic>
        <p:nvPicPr>
          <p:cNvPr id="19" name="Picture 18">
            <a:extLst>
              <a:ext uri="{FF2B5EF4-FFF2-40B4-BE49-F238E27FC236}">
                <a16:creationId xmlns:a16="http://schemas.microsoft.com/office/drawing/2014/main" id="{5C31718A-6CE3-1843-AABC-4C1EE5F6802E}"/>
              </a:ext>
            </a:extLst>
          </p:cNvPr>
          <p:cNvPicPr>
            <a:picLocks noChangeAspect="1"/>
          </p:cNvPicPr>
          <p:nvPr/>
        </p:nvPicPr>
        <p:blipFill>
          <a:blip r:embed="rId5"/>
          <a:stretch>
            <a:fillRect/>
          </a:stretch>
        </p:blipFill>
        <p:spPr>
          <a:xfrm>
            <a:off x="4453443" y="2364548"/>
            <a:ext cx="3469922" cy="1684587"/>
          </a:xfrm>
          <a:prstGeom prst="rect">
            <a:avLst/>
          </a:prstGeom>
        </p:spPr>
      </p:pic>
      <p:pic>
        <p:nvPicPr>
          <p:cNvPr id="21" name="Picture 20">
            <a:extLst>
              <a:ext uri="{FF2B5EF4-FFF2-40B4-BE49-F238E27FC236}">
                <a16:creationId xmlns:a16="http://schemas.microsoft.com/office/drawing/2014/main" id="{09D5920A-8E97-5740-AAB4-71BEBBCB877B}"/>
              </a:ext>
            </a:extLst>
          </p:cNvPr>
          <p:cNvPicPr>
            <a:picLocks noChangeAspect="1"/>
          </p:cNvPicPr>
          <p:nvPr/>
        </p:nvPicPr>
        <p:blipFill>
          <a:blip r:embed="rId6"/>
          <a:stretch>
            <a:fillRect/>
          </a:stretch>
        </p:blipFill>
        <p:spPr>
          <a:xfrm>
            <a:off x="4453443" y="4228051"/>
            <a:ext cx="3469922" cy="1714699"/>
          </a:xfrm>
          <a:prstGeom prst="rect">
            <a:avLst/>
          </a:prstGeom>
        </p:spPr>
      </p:pic>
      <p:pic>
        <p:nvPicPr>
          <p:cNvPr id="23" name="Picture 22">
            <a:extLst>
              <a:ext uri="{FF2B5EF4-FFF2-40B4-BE49-F238E27FC236}">
                <a16:creationId xmlns:a16="http://schemas.microsoft.com/office/drawing/2014/main" id="{36151D7B-7ADA-0F4F-B570-0A2830FA99B1}"/>
              </a:ext>
            </a:extLst>
          </p:cNvPr>
          <p:cNvPicPr>
            <a:picLocks noChangeAspect="1"/>
          </p:cNvPicPr>
          <p:nvPr/>
        </p:nvPicPr>
        <p:blipFill>
          <a:blip r:embed="rId7"/>
          <a:stretch>
            <a:fillRect/>
          </a:stretch>
        </p:blipFill>
        <p:spPr>
          <a:xfrm>
            <a:off x="8172247" y="2364415"/>
            <a:ext cx="3434921" cy="1714699"/>
          </a:xfrm>
          <a:prstGeom prst="rect">
            <a:avLst/>
          </a:prstGeom>
        </p:spPr>
      </p:pic>
      <p:pic>
        <p:nvPicPr>
          <p:cNvPr id="25" name="Picture 24">
            <a:extLst>
              <a:ext uri="{FF2B5EF4-FFF2-40B4-BE49-F238E27FC236}">
                <a16:creationId xmlns:a16="http://schemas.microsoft.com/office/drawing/2014/main" id="{9359776E-251A-364D-9180-075115A1EA90}"/>
              </a:ext>
            </a:extLst>
          </p:cNvPr>
          <p:cNvPicPr>
            <a:picLocks noChangeAspect="1"/>
          </p:cNvPicPr>
          <p:nvPr/>
        </p:nvPicPr>
        <p:blipFill>
          <a:blip r:embed="rId8"/>
          <a:stretch>
            <a:fillRect/>
          </a:stretch>
        </p:blipFill>
        <p:spPr>
          <a:xfrm>
            <a:off x="8172247" y="4228051"/>
            <a:ext cx="3396013" cy="1684588"/>
          </a:xfrm>
          <a:prstGeom prst="rect">
            <a:avLst/>
          </a:prstGeom>
        </p:spPr>
      </p:pic>
      <p:sp>
        <p:nvSpPr>
          <p:cNvPr id="4" name="TextBox 3">
            <a:extLst>
              <a:ext uri="{FF2B5EF4-FFF2-40B4-BE49-F238E27FC236}">
                <a16:creationId xmlns:a16="http://schemas.microsoft.com/office/drawing/2014/main" id="{8F53B12A-62C7-0F43-A8F4-FF6259FDDEF4}"/>
              </a:ext>
            </a:extLst>
          </p:cNvPr>
          <p:cNvSpPr txBox="1"/>
          <p:nvPr/>
        </p:nvSpPr>
        <p:spPr>
          <a:xfrm>
            <a:off x="1339037" y="1027801"/>
            <a:ext cx="8250269" cy="707886"/>
          </a:xfrm>
          <a:prstGeom prst="rect">
            <a:avLst/>
          </a:prstGeom>
          <a:noFill/>
        </p:spPr>
        <p:txBody>
          <a:bodyPr wrap="square" rtlCol="0">
            <a:spAutoFit/>
          </a:bodyPr>
          <a:lstStyle/>
          <a:p>
            <a:r>
              <a:rPr lang="en-US" sz="3200" dirty="0"/>
              <a:t>Discussion</a:t>
            </a:r>
            <a:r>
              <a:rPr lang="en-US" sz="4000" dirty="0"/>
              <a:t> </a:t>
            </a:r>
          </a:p>
        </p:txBody>
      </p:sp>
      <p:sp>
        <p:nvSpPr>
          <p:cNvPr id="5" name="TextBox 4">
            <a:extLst>
              <a:ext uri="{FF2B5EF4-FFF2-40B4-BE49-F238E27FC236}">
                <a16:creationId xmlns:a16="http://schemas.microsoft.com/office/drawing/2014/main" id="{B5EEB824-3D0C-7F4F-A197-E022E45F7258}"/>
              </a:ext>
            </a:extLst>
          </p:cNvPr>
          <p:cNvSpPr txBox="1"/>
          <p:nvPr/>
        </p:nvSpPr>
        <p:spPr>
          <a:xfrm>
            <a:off x="1681845" y="1944945"/>
            <a:ext cx="1674055" cy="369332"/>
          </a:xfrm>
          <a:prstGeom prst="rect">
            <a:avLst/>
          </a:prstGeom>
          <a:noFill/>
        </p:spPr>
        <p:txBody>
          <a:bodyPr wrap="square" rtlCol="0">
            <a:spAutoFit/>
          </a:bodyPr>
          <a:lstStyle/>
          <a:p>
            <a:r>
              <a:rPr lang="en-US" dirty="0"/>
              <a:t>Conv_1</a:t>
            </a:r>
          </a:p>
        </p:txBody>
      </p:sp>
      <p:sp>
        <p:nvSpPr>
          <p:cNvPr id="12" name="TextBox 11">
            <a:extLst>
              <a:ext uri="{FF2B5EF4-FFF2-40B4-BE49-F238E27FC236}">
                <a16:creationId xmlns:a16="http://schemas.microsoft.com/office/drawing/2014/main" id="{9AAD4318-1AD6-194C-958B-829F67713B29}"/>
              </a:ext>
            </a:extLst>
          </p:cNvPr>
          <p:cNvSpPr txBox="1"/>
          <p:nvPr/>
        </p:nvSpPr>
        <p:spPr>
          <a:xfrm>
            <a:off x="5021344" y="1964414"/>
            <a:ext cx="1674055" cy="369332"/>
          </a:xfrm>
          <a:prstGeom prst="rect">
            <a:avLst/>
          </a:prstGeom>
          <a:noFill/>
        </p:spPr>
        <p:txBody>
          <a:bodyPr wrap="square" rtlCol="0">
            <a:spAutoFit/>
          </a:bodyPr>
          <a:lstStyle/>
          <a:p>
            <a:r>
              <a:rPr lang="en-US" dirty="0"/>
              <a:t>Conv_30</a:t>
            </a:r>
          </a:p>
        </p:txBody>
      </p:sp>
      <p:sp>
        <p:nvSpPr>
          <p:cNvPr id="13" name="TextBox 12">
            <a:extLst>
              <a:ext uri="{FF2B5EF4-FFF2-40B4-BE49-F238E27FC236}">
                <a16:creationId xmlns:a16="http://schemas.microsoft.com/office/drawing/2014/main" id="{9925DD3C-2587-E446-BB65-9694839CB826}"/>
              </a:ext>
            </a:extLst>
          </p:cNvPr>
          <p:cNvSpPr txBox="1"/>
          <p:nvPr/>
        </p:nvSpPr>
        <p:spPr>
          <a:xfrm>
            <a:off x="9247919" y="1964414"/>
            <a:ext cx="1674055" cy="369332"/>
          </a:xfrm>
          <a:prstGeom prst="rect">
            <a:avLst/>
          </a:prstGeom>
          <a:noFill/>
        </p:spPr>
        <p:txBody>
          <a:bodyPr wrap="square" rtlCol="0">
            <a:spAutoFit/>
          </a:bodyPr>
          <a:lstStyle/>
          <a:p>
            <a:r>
              <a:rPr lang="en-US" dirty="0"/>
              <a:t>Conv_70</a:t>
            </a:r>
          </a:p>
        </p:txBody>
      </p:sp>
      <p:sp>
        <p:nvSpPr>
          <p:cNvPr id="6" name="TextBox 5">
            <a:extLst>
              <a:ext uri="{FF2B5EF4-FFF2-40B4-BE49-F238E27FC236}">
                <a16:creationId xmlns:a16="http://schemas.microsoft.com/office/drawing/2014/main" id="{752ACFB8-FCBB-6F4F-A741-90D90FDA269C}"/>
              </a:ext>
            </a:extLst>
          </p:cNvPr>
          <p:cNvSpPr txBox="1"/>
          <p:nvPr/>
        </p:nvSpPr>
        <p:spPr>
          <a:xfrm>
            <a:off x="110450" y="3059668"/>
            <a:ext cx="865780" cy="369332"/>
          </a:xfrm>
          <a:prstGeom prst="rect">
            <a:avLst/>
          </a:prstGeom>
          <a:noFill/>
        </p:spPr>
        <p:txBody>
          <a:bodyPr wrap="square" rtlCol="0">
            <a:spAutoFit/>
          </a:bodyPr>
          <a:lstStyle/>
          <a:p>
            <a:r>
              <a:rPr lang="en-US" dirty="0"/>
              <a:t>Filter 0</a:t>
            </a:r>
          </a:p>
        </p:txBody>
      </p:sp>
      <p:sp>
        <p:nvSpPr>
          <p:cNvPr id="16" name="TextBox 15">
            <a:extLst>
              <a:ext uri="{FF2B5EF4-FFF2-40B4-BE49-F238E27FC236}">
                <a16:creationId xmlns:a16="http://schemas.microsoft.com/office/drawing/2014/main" id="{71C30E86-1FFC-8C4C-A786-FC92F7EDB372}"/>
              </a:ext>
            </a:extLst>
          </p:cNvPr>
          <p:cNvSpPr txBox="1"/>
          <p:nvPr/>
        </p:nvSpPr>
        <p:spPr>
          <a:xfrm>
            <a:off x="53678" y="4739829"/>
            <a:ext cx="1099874" cy="369332"/>
          </a:xfrm>
          <a:prstGeom prst="rect">
            <a:avLst/>
          </a:prstGeom>
          <a:noFill/>
        </p:spPr>
        <p:txBody>
          <a:bodyPr wrap="square" rtlCol="0">
            <a:spAutoFit/>
          </a:bodyPr>
          <a:lstStyle/>
          <a:p>
            <a:r>
              <a:rPr lang="en-US" dirty="0"/>
              <a:t>Filter 23</a:t>
            </a:r>
          </a:p>
        </p:txBody>
      </p:sp>
    </p:spTree>
    <p:extLst>
      <p:ext uri="{BB962C8B-B14F-4D97-AF65-F5344CB8AC3E}">
        <p14:creationId xmlns:p14="http://schemas.microsoft.com/office/powerpoint/2010/main" val="44139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A1E04B3-7B30-8548-B9A0-E143E491239B}"/>
              </a:ext>
            </a:extLst>
          </p:cNvPr>
          <p:cNvSpPr>
            <a:spLocks noGrp="1"/>
          </p:cNvSpPr>
          <p:nvPr>
            <p:ph type="title"/>
          </p:nvPr>
        </p:nvSpPr>
        <p:spPr>
          <a:xfrm>
            <a:off x="7555992" y="2307409"/>
            <a:ext cx="3157577" cy="3747316"/>
          </a:xfrm>
        </p:spPr>
        <p:txBody>
          <a:bodyPr anchor="t">
            <a:normAutofit/>
          </a:bodyPr>
          <a:lstStyle/>
          <a:p>
            <a:r>
              <a:rPr lang="en-US" cap="none" dirty="0"/>
              <a:t>Discussion</a:t>
            </a:r>
          </a:p>
        </p:txBody>
      </p:sp>
      <p:cxnSp>
        <p:nvCxnSpPr>
          <p:cNvPr id="14" name="Straight Connector 13">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7" name="Content Placeholder 2">
            <a:extLst>
              <a:ext uri="{FF2B5EF4-FFF2-40B4-BE49-F238E27FC236}">
                <a16:creationId xmlns:a16="http://schemas.microsoft.com/office/drawing/2014/main" id="{B49FD50F-CDED-466A-92C8-55B0ED53D3AB}"/>
              </a:ext>
            </a:extLst>
          </p:cNvPr>
          <p:cNvGraphicFramePr>
            <a:graphicFrameLocks noGrp="1"/>
          </p:cNvGraphicFramePr>
          <p:nvPr>
            <p:ph idx="1"/>
            <p:extLst>
              <p:ext uri="{D42A27DB-BD31-4B8C-83A1-F6EECF244321}">
                <p14:modId xmlns:p14="http://schemas.microsoft.com/office/powerpoint/2010/main" val="3222989367"/>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184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2"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12403FD-DB2C-2146-8E68-3C17DA29CDDA}"/>
              </a:ext>
            </a:extLst>
          </p:cNvPr>
          <p:cNvSpPr>
            <a:spLocks noGrp="1"/>
          </p:cNvSpPr>
          <p:nvPr>
            <p:ph type="title"/>
          </p:nvPr>
        </p:nvSpPr>
        <p:spPr>
          <a:xfrm>
            <a:off x="1454758" y="1096427"/>
            <a:ext cx="4176511" cy="1049235"/>
          </a:xfrm>
        </p:spPr>
        <p:txBody>
          <a:bodyPr vert="horz" lIns="91440" tIns="45720" rIns="91440" bIns="0" rtlCol="0">
            <a:normAutofit/>
          </a:bodyPr>
          <a:lstStyle/>
          <a:p>
            <a:r>
              <a:rPr lang="en-US" cap="none" dirty="0"/>
              <a:t>Conclusion</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ontent Placeholder 2">
            <a:extLst>
              <a:ext uri="{FF2B5EF4-FFF2-40B4-BE49-F238E27FC236}">
                <a16:creationId xmlns:a16="http://schemas.microsoft.com/office/drawing/2014/main" id="{38006B0F-00F1-F845-BDE0-7F98D828A9F0}"/>
              </a:ext>
            </a:extLst>
          </p:cNvPr>
          <p:cNvSpPr>
            <a:spLocks noGrp="1"/>
          </p:cNvSpPr>
          <p:nvPr>
            <p:ph idx="1"/>
          </p:nvPr>
        </p:nvSpPr>
        <p:spPr>
          <a:xfrm>
            <a:off x="999068" y="1847088"/>
            <a:ext cx="5791199" cy="4037748"/>
          </a:xfrm>
        </p:spPr>
        <p:txBody>
          <a:bodyPr>
            <a:normAutofit/>
          </a:bodyPr>
          <a:lstStyle/>
          <a:p>
            <a:pPr>
              <a:lnSpc>
                <a:spcPct val="110000"/>
              </a:lnSpc>
            </a:pPr>
            <a:r>
              <a:rPr lang="en-US" sz="1900" dirty="0"/>
              <a:t>Filter selection algorithm is better than random selection</a:t>
            </a:r>
          </a:p>
          <a:p>
            <a:pPr>
              <a:lnSpc>
                <a:spcPct val="110000"/>
              </a:lnSpc>
            </a:pPr>
            <a:r>
              <a:rPr lang="en-US" sz="1900" dirty="0"/>
              <a:t>Means and variances can be combined as features</a:t>
            </a:r>
          </a:p>
          <a:p>
            <a:pPr>
              <a:lnSpc>
                <a:spcPct val="110000"/>
              </a:lnSpc>
            </a:pPr>
            <a:r>
              <a:rPr lang="en-US" sz="1900" dirty="0"/>
              <a:t>Using filter selection can reduce the number of features in CNNs </a:t>
            </a:r>
          </a:p>
          <a:p>
            <a:pPr>
              <a:lnSpc>
                <a:spcPct val="110000"/>
              </a:lnSpc>
            </a:pPr>
            <a:r>
              <a:rPr lang="en-US" sz="1900" dirty="0"/>
              <a:t>Good to differentiate various objects in the same class</a:t>
            </a:r>
          </a:p>
          <a:p>
            <a:pPr>
              <a:lnSpc>
                <a:spcPct val="110000"/>
              </a:lnSpc>
            </a:pPr>
            <a:r>
              <a:rPr lang="en-US" sz="1900" dirty="0"/>
              <a:t>Can be generalized to other CNNs, not restricted to YOLOv3</a:t>
            </a:r>
          </a:p>
          <a:p>
            <a:pPr>
              <a:lnSpc>
                <a:spcPct val="110000"/>
              </a:lnSpc>
            </a:pPr>
            <a:r>
              <a:rPr lang="en-US" sz="1900" dirty="0"/>
              <a:t>A general method in deep learning to extract object features</a:t>
            </a:r>
          </a:p>
        </p:txBody>
      </p:sp>
      <p:pic>
        <p:nvPicPr>
          <p:cNvPr id="7" name="Graphic 6" descr="Checkmark">
            <a:extLst>
              <a:ext uri="{FF2B5EF4-FFF2-40B4-BE49-F238E27FC236}">
                <a16:creationId xmlns:a16="http://schemas.microsoft.com/office/drawing/2014/main" id="{97BEB9E8-70E6-4B4E-883A-F391A7DFAC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0970" y="756912"/>
            <a:ext cx="4660762" cy="466076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9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115E-B7B1-ED4D-848F-D5543CAA3D60}"/>
              </a:ext>
            </a:extLst>
          </p:cNvPr>
          <p:cNvSpPr>
            <a:spLocks noGrp="1"/>
          </p:cNvSpPr>
          <p:nvPr>
            <p:ph type="title"/>
          </p:nvPr>
        </p:nvSpPr>
        <p:spPr>
          <a:xfrm>
            <a:off x="1454239" y="988688"/>
            <a:ext cx="8643154" cy="1887950"/>
          </a:xfrm>
        </p:spPr>
        <p:txBody>
          <a:bodyPr/>
          <a:lstStyle/>
          <a:p>
            <a:r>
              <a:rPr lang="en-US" cap="none" dirty="0"/>
              <a:t>Questions?</a:t>
            </a:r>
          </a:p>
        </p:txBody>
      </p:sp>
      <p:sp>
        <p:nvSpPr>
          <p:cNvPr id="3" name="Text Placeholder 2">
            <a:extLst>
              <a:ext uri="{FF2B5EF4-FFF2-40B4-BE49-F238E27FC236}">
                <a16:creationId xmlns:a16="http://schemas.microsoft.com/office/drawing/2014/main" id="{60797DDD-ADAD-6D47-984C-ECC14B86033C}"/>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58276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93DCBF2-E94C-7F4F-8949-FF3CCA29A05A}"/>
              </a:ext>
            </a:extLst>
          </p:cNvPr>
          <p:cNvSpPr>
            <a:spLocks noGrp="1"/>
          </p:cNvSpPr>
          <p:nvPr>
            <p:ph type="title"/>
          </p:nvPr>
        </p:nvSpPr>
        <p:spPr>
          <a:xfrm>
            <a:off x="5391800" y="729586"/>
            <a:ext cx="5550357" cy="1049235"/>
          </a:xfrm>
        </p:spPr>
        <p:txBody>
          <a:bodyPr>
            <a:normAutofit/>
          </a:bodyPr>
          <a:lstStyle/>
          <a:p>
            <a:r>
              <a:rPr lang="en-US" cap="none" dirty="0"/>
              <a:t>Problem </a:t>
            </a:r>
          </a:p>
        </p:txBody>
      </p:sp>
      <p:sp>
        <p:nvSpPr>
          <p:cNvPr id="22" name="Rectangle 15">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C0317C76-F180-F24F-8B7B-0F3B2530785E}"/>
              </a:ext>
            </a:extLst>
          </p:cNvPr>
          <p:cNvPicPr>
            <a:picLocks noChangeAspect="1"/>
          </p:cNvPicPr>
          <p:nvPr/>
        </p:nvPicPr>
        <p:blipFill>
          <a:blip r:embed="rId3"/>
          <a:stretch>
            <a:fillRect/>
          </a:stretch>
        </p:blipFill>
        <p:spPr>
          <a:xfrm>
            <a:off x="632239" y="587829"/>
            <a:ext cx="4074836" cy="2366781"/>
          </a:xfrm>
          <a:prstGeom prst="rect">
            <a:avLst/>
          </a:prstGeom>
        </p:spPr>
      </p:pic>
      <p:pic>
        <p:nvPicPr>
          <p:cNvPr id="5" name="Picture 4">
            <a:extLst>
              <a:ext uri="{FF2B5EF4-FFF2-40B4-BE49-F238E27FC236}">
                <a16:creationId xmlns:a16="http://schemas.microsoft.com/office/drawing/2014/main" id="{7BA16696-4E99-D648-841A-7D8E0F8F7B5A}"/>
              </a:ext>
            </a:extLst>
          </p:cNvPr>
          <p:cNvPicPr>
            <a:picLocks noChangeAspect="1"/>
          </p:cNvPicPr>
          <p:nvPr/>
        </p:nvPicPr>
        <p:blipFill rotWithShape="1">
          <a:blip r:embed="rId4"/>
          <a:srcRect l="2669"/>
          <a:stretch/>
        </p:blipFill>
        <p:spPr>
          <a:xfrm>
            <a:off x="632239" y="3237881"/>
            <a:ext cx="4074836" cy="2292148"/>
          </a:xfrm>
          <a:prstGeom prst="rect">
            <a:avLst/>
          </a:prstGeom>
        </p:spPr>
      </p:pic>
      <p:sp>
        <p:nvSpPr>
          <p:cNvPr id="3" name="Content Placeholder 2">
            <a:extLst>
              <a:ext uri="{FF2B5EF4-FFF2-40B4-BE49-F238E27FC236}">
                <a16:creationId xmlns:a16="http://schemas.microsoft.com/office/drawing/2014/main" id="{44ED6473-7BEF-CC4A-9C84-4D9A3D84DF8D}"/>
              </a:ext>
            </a:extLst>
          </p:cNvPr>
          <p:cNvSpPr>
            <a:spLocks noGrp="1"/>
          </p:cNvSpPr>
          <p:nvPr>
            <p:ph idx="1"/>
          </p:nvPr>
        </p:nvSpPr>
        <p:spPr>
          <a:xfrm>
            <a:off x="5408047" y="2018413"/>
            <a:ext cx="5548039" cy="3450613"/>
          </a:xfrm>
        </p:spPr>
        <p:txBody>
          <a:bodyPr>
            <a:normAutofit/>
          </a:bodyPr>
          <a:lstStyle/>
          <a:p>
            <a:r>
              <a:rPr lang="en-US" dirty="0"/>
              <a:t>When the lighting condition is poor</a:t>
            </a:r>
          </a:p>
          <a:p>
            <a:r>
              <a:rPr lang="en-US" dirty="0"/>
              <a:t>Object detection accuracy drops</a:t>
            </a:r>
          </a:p>
          <a:p>
            <a:r>
              <a:rPr lang="en-US" dirty="0"/>
              <a:t>When two objects in the same class are together </a:t>
            </a:r>
          </a:p>
          <a:p>
            <a:r>
              <a:rPr lang="en-US" dirty="0"/>
              <a:t>It is hard to differentiate </a:t>
            </a:r>
          </a:p>
          <a:p>
            <a:endParaRPr lang="en-US" dirty="0"/>
          </a:p>
        </p:txBody>
      </p:sp>
      <p:pic>
        <p:nvPicPr>
          <p:cNvPr id="23" name="Picture 17">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9">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08C6534-4165-9F41-934B-298C421C3F55}"/>
              </a:ext>
            </a:extLst>
          </p:cNvPr>
          <p:cNvSpPr/>
          <p:nvPr/>
        </p:nvSpPr>
        <p:spPr>
          <a:xfrm>
            <a:off x="5391800" y="3244334"/>
            <a:ext cx="248786" cy="369332"/>
          </a:xfrm>
          <a:prstGeom prst="rect">
            <a:avLst/>
          </a:prstGeom>
        </p:spPr>
        <p:txBody>
          <a:bodyPr wrap="none">
            <a:spAutoFit/>
          </a:bodyPr>
          <a:lstStyle/>
          <a:p>
            <a:pPr>
              <a:spcAft>
                <a:spcPts val="600"/>
              </a:spcAft>
            </a:pPr>
            <a:r>
              <a:rPr lang="en-US"/>
              <a:t> </a:t>
            </a:r>
          </a:p>
        </p:txBody>
      </p:sp>
    </p:spTree>
    <p:extLst>
      <p:ext uri="{BB962C8B-B14F-4D97-AF65-F5344CB8AC3E}">
        <p14:creationId xmlns:p14="http://schemas.microsoft.com/office/powerpoint/2010/main" val="4076359175"/>
      </p:ext>
    </p:extLst>
  </p:cSld>
  <p:clrMapOvr>
    <a:masterClrMapping/>
  </p:clrMapOvr>
  <mc:AlternateContent xmlns:mc="http://schemas.openxmlformats.org/markup-compatibility/2006">
    <mc:Choice xmlns:p14="http://schemas.microsoft.com/office/powerpoint/2010/main" Requires="p14">
      <p:transition spd="slow" p14:dur="2000" advTm="81852"/>
    </mc:Choice>
    <mc:Fallback>
      <p:transition spd="slow" advTm="818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A16696-4E99-D648-841A-7D8E0F8F7B5A}"/>
              </a:ext>
            </a:extLst>
          </p:cNvPr>
          <p:cNvPicPr>
            <a:picLocks noChangeAspect="1"/>
          </p:cNvPicPr>
          <p:nvPr/>
        </p:nvPicPr>
        <p:blipFill rotWithShape="1">
          <a:blip r:embed="rId3"/>
          <a:srcRect l="32588" r="18758"/>
          <a:stretch/>
        </p:blipFill>
        <p:spPr>
          <a:xfrm>
            <a:off x="2" y="10"/>
            <a:ext cx="6094409" cy="6857990"/>
          </a:xfrm>
          <a:prstGeom prst="rect">
            <a:avLst/>
          </a:prstGeom>
        </p:spPr>
      </p:pic>
      <p:pic>
        <p:nvPicPr>
          <p:cNvPr id="7" name="Picture 6">
            <a:extLst>
              <a:ext uri="{FF2B5EF4-FFF2-40B4-BE49-F238E27FC236}">
                <a16:creationId xmlns:a16="http://schemas.microsoft.com/office/drawing/2014/main" id="{C0317C76-F180-F24F-8B7B-0F3B2530785E}"/>
              </a:ext>
            </a:extLst>
          </p:cNvPr>
          <p:cNvPicPr>
            <a:picLocks noChangeAspect="1"/>
          </p:cNvPicPr>
          <p:nvPr/>
        </p:nvPicPr>
        <p:blipFill rotWithShape="1">
          <a:blip r:embed="rId4"/>
          <a:srcRect l="20701" r="32866" b="-1"/>
          <a:stretch/>
        </p:blipFill>
        <p:spPr>
          <a:xfrm>
            <a:off x="6096051" y="10"/>
            <a:ext cx="6094409" cy="6857990"/>
          </a:xfrm>
          <a:prstGeom prst="rect">
            <a:avLst/>
          </a:prstGeom>
        </p:spPr>
      </p:pic>
      <p:sp>
        <p:nvSpPr>
          <p:cNvPr id="12" name="Rectangle 11">
            <a:extLst>
              <a:ext uri="{FF2B5EF4-FFF2-40B4-BE49-F238E27FC236}">
                <a16:creationId xmlns:a16="http://schemas.microsoft.com/office/drawing/2014/main" id="{D3356D18-B5E6-44B1-ADBC-7094E0DC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7192" y="1353662"/>
            <a:ext cx="4414440" cy="4150676"/>
          </a:xfrm>
          <a:prstGeom prst="rect">
            <a:avLst/>
          </a:prstGeom>
          <a:solidFill>
            <a:srgbClr val="000001">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E7A374D-06C5-4ECA-9F91-7183DD3D8A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3127" y="2579935"/>
            <a:ext cx="4070579" cy="0"/>
          </a:xfrm>
          <a:prstGeom prst="line">
            <a:avLst/>
          </a:prstGeom>
          <a:ln w="31750">
            <a:solidFill>
              <a:srgbClr val="F4A443"/>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93DCBF2-E94C-7F4F-8949-FF3CCA29A05A}"/>
              </a:ext>
            </a:extLst>
          </p:cNvPr>
          <p:cNvSpPr>
            <a:spLocks noGrp="1"/>
          </p:cNvSpPr>
          <p:nvPr>
            <p:ph type="title"/>
          </p:nvPr>
        </p:nvSpPr>
        <p:spPr>
          <a:xfrm>
            <a:off x="4053128" y="1530700"/>
            <a:ext cx="4070578" cy="1049235"/>
          </a:xfrm>
        </p:spPr>
        <p:txBody>
          <a:bodyPr anchor="ctr">
            <a:normAutofit/>
          </a:bodyPr>
          <a:lstStyle/>
          <a:p>
            <a:pPr algn="ctr"/>
            <a:r>
              <a:rPr lang="en-US" cap="none" dirty="0">
                <a:solidFill>
                  <a:srgbClr val="FFFFFE"/>
                </a:solidFill>
                <a:latin typeface="+mn-lt"/>
              </a:rPr>
              <a:t>Solution</a:t>
            </a:r>
          </a:p>
        </p:txBody>
      </p:sp>
      <p:sp>
        <p:nvSpPr>
          <p:cNvPr id="3" name="Content Placeholder 2">
            <a:extLst>
              <a:ext uri="{FF2B5EF4-FFF2-40B4-BE49-F238E27FC236}">
                <a16:creationId xmlns:a16="http://schemas.microsoft.com/office/drawing/2014/main" id="{44ED6473-7BEF-CC4A-9C84-4D9A3D84DF8D}"/>
              </a:ext>
            </a:extLst>
          </p:cNvPr>
          <p:cNvSpPr>
            <a:spLocks noGrp="1"/>
          </p:cNvSpPr>
          <p:nvPr>
            <p:ph idx="1"/>
          </p:nvPr>
        </p:nvSpPr>
        <p:spPr>
          <a:xfrm>
            <a:off x="4053128" y="2723314"/>
            <a:ext cx="4070578" cy="2613612"/>
          </a:xfrm>
        </p:spPr>
        <p:txBody>
          <a:bodyPr anchor="t">
            <a:normAutofit/>
          </a:bodyPr>
          <a:lstStyle/>
          <a:p>
            <a:pPr>
              <a:buClr>
                <a:srgbClr val="F4A443"/>
              </a:buClr>
            </a:pPr>
            <a:r>
              <a:rPr lang="en-US" dirty="0">
                <a:solidFill>
                  <a:srgbClr val="FFFFFE"/>
                </a:solidFill>
              </a:rPr>
              <a:t>We need extra features that can represent various objects in the same class</a:t>
            </a:r>
          </a:p>
          <a:p>
            <a:pPr>
              <a:buClr>
                <a:srgbClr val="F4A443"/>
              </a:buClr>
            </a:pPr>
            <a:endParaRPr lang="en-US" dirty="0">
              <a:solidFill>
                <a:srgbClr val="FFFFFE"/>
              </a:solidFill>
            </a:endParaRPr>
          </a:p>
        </p:txBody>
      </p:sp>
      <p:sp>
        <p:nvSpPr>
          <p:cNvPr id="4" name="Rectangle 3">
            <a:extLst>
              <a:ext uri="{FF2B5EF4-FFF2-40B4-BE49-F238E27FC236}">
                <a16:creationId xmlns:a16="http://schemas.microsoft.com/office/drawing/2014/main" id="{908C6534-4165-9F41-934B-298C421C3F55}"/>
              </a:ext>
            </a:extLst>
          </p:cNvPr>
          <p:cNvSpPr/>
          <p:nvPr/>
        </p:nvSpPr>
        <p:spPr>
          <a:xfrm>
            <a:off x="5391800" y="3244334"/>
            <a:ext cx="248786" cy="369332"/>
          </a:xfrm>
          <a:prstGeom prst="rect">
            <a:avLst/>
          </a:prstGeom>
        </p:spPr>
        <p:txBody>
          <a:bodyPr wrap="none">
            <a:spAutoFit/>
          </a:bodyPr>
          <a:lstStyle/>
          <a:p>
            <a:pPr>
              <a:spcAft>
                <a:spcPts val="600"/>
              </a:spcAft>
            </a:pPr>
            <a:r>
              <a:rPr lang="en-US" dirty="0"/>
              <a:t> </a:t>
            </a:r>
          </a:p>
        </p:txBody>
      </p:sp>
    </p:spTree>
    <p:extLst>
      <p:ext uri="{BB962C8B-B14F-4D97-AF65-F5344CB8AC3E}">
        <p14:creationId xmlns:p14="http://schemas.microsoft.com/office/powerpoint/2010/main" val="2488717766"/>
      </p:ext>
    </p:extLst>
  </p:cSld>
  <p:clrMapOvr>
    <a:masterClrMapping/>
  </p:clrMapOvr>
  <mc:AlternateContent xmlns:mc="http://schemas.openxmlformats.org/markup-compatibility/2006">
    <mc:Choice xmlns:p14="http://schemas.microsoft.com/office/powerpoint/2010/main" Requires="p14">
      <p:transition spd="slow" p14:dur="2000" advTm="40477"/>
    </mc:Choice>
    <mc:Fallback>
      <p:transition spd="slow" advTm="4047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A16696-4E99-D648-841A-7D8E0F8F7B5A}"/>
              </a:ext>
            </a:extLst>
          </p:cNvPr>
          <p:cNvPicPr>
            <a:picLocks noChangeAspect="1"/>
          </p:cNvPicPr>
          <p:nvPr/>
        </p:nvPicPr>
        <p:blipFill rotWithShape="1">
          <a:blip r:embed="rId3"/>
          <a:srcRect l="32588" r="18758"/>
          <a:stretch/>
        </p:blipFill>
        <p:spPr>
          <a:xfrm>
            <a:off x="2" y="10"/>
            <a:ext cx="6094409" cy="6857990"/>
          </a:xfrm>
          <a:prstGeom prst="rect">
            <a:avLst/>
          </a:prstGeom>
        </p:spPr>
      </p:pic>
      <p:pic>
        <p:nvPicPr>
          <p:cNvPr id="7" name="Picture 6">
            <a:extLst>
              <a:ext uri="{FF2B5EF4-FFF2-40B4-BE49-F238E27FC236}">
                <a16:creationId xmlns:a16="http://schemas.microsoft.com/office/drawing/2014/main" id="{C0317C76-F180-F24F-8B7B-0F3B2530785E}"/>
              </a:ext>
            </a:extLst>
          </p:cNvPr>
          <p:cNvPicPr>
            <a:picLocks noChangeAspect="1"/>
          </p:cNvPicPr>
          <p:nvPr/>
        </p:nvPicPr>
        <p:blipFill rotWithShape="1">
          <a:blip r:embed="rId4"/>
          <a:srcRect l="20701" r="32866" b="-1"/>
          <a:stretch/>
        </p:blipFill>
        <p:spPr>
          <a:xfrm>
            <a:off x="6096051" y="10"/>
            <a:ext cx="6094409" cy="6857990"/>
          </a:xfrm>
          <a:prstGeom prst="rect">
            <a:avLst/>
          </a:prstGeom>
        </p:spPr>
      </p:pic>
      <p:sp>
        <p:nvSpPr>
          <p:cNvPr id="12" name="Rectangle 11">
            <a:extLst>
              <a:ext uri="{FF2B5EF4-FFF2-40B4-BE49-F238E27FC236}">
                <a16:creationId xmlns:a16="http://schemas.microsoft.com/office/drawing/2014/main" id="{D3356D18-B5E6-44B1-ADBC-7094E0DC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7192" y="1353662"/>
            <a:ext cx="4414440" cy="4150676"/>
          </a:xfrm>
          <a:prstGeom prst="rect">
            <a:avLst/>
          </a:prstGeom>
          <a:solidFill>
            <a:srgbClr val="000001">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E7A374D-06C5-4ECA-9F91-7183DD3D8A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3127" y="2579935"/>
            <a:ext cx="4070579" cy="0"/>
          </a:xfrm>
          <a:prstGeom prst="line">
            <a:avLst/>
          </a:prstGeom>
          <a:ln w="31750">
            <a:solidFill>
              <a:srgbClr val="F4A443"/>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93DCBF2-E94C-7F4F-8949-FF3CCA29A05A}"/>
              </a:ext>
            </a:extLst>
          </p:cNvPr>
          <p:cNvSpPr>
            <a:spLocks noGrp="1"/>
          </p:cNvSpPr>
          <p:nvPr>
            <p:ph type="title"/>
          </p:nvPr>
        </p:nvSpPr>
        <p:spPr>
          <a:xfrm>
            <a:off x="4053128" y="1530700"/>
            <a:ext cx="4070578" cy="1049235"/>
          </a:xfrm>
        </p:spPr>
        <p:txBody>
          <a:bodyPr anchor="ctr">
            <a:normAutofit/>
          </a:bodyPr>
          <a:lstStyle/>
          <a:p>
            <a:pPr algn="ctr"/>
            <a:r>
              <a:rPr lang="en-US" cap="none" dirty="0">
                <a:solidFill>
                  <a:srgbClr val="FFFFFE"/>
                </a:solidFill>
              </a:rPr>
              <a:t>How?</a:t>
            </a:r>
            <a:r>
              <a:rPr lang="en-US" dirty="0">
                <a:solidFill>
                  <a:srgbClr val="FFFFFE"/>
                </a:solidFill>
              </a:rPr>
              <a:t> </a:t>
            </a:r>
          </a:p>
        </p:txBody>
      </p:sp>
      <p:sp>
        <p:nvSpPr>
          <p:cNvPr id="3" name="Content Placeholder 2">
            <a:extLst>
              <a:ext uri="{FF2B5EF4-FFF2-40B4-BE49-F238E27FC236}">
                <a16:creationId xmlns:a16="http://schemas.microsoft.com/office/drawing/2014/main" id="{44ED6473-7BEF-CC4A-9C84-4D9A3D84DF8D}"/>
              </a:ext>
            </a:extLst>
          </p:cNvPr>
          <p:cNvSpPr>
            <a:spLocks noGrp="1"/>
          </p:cNvSpPr>
          <p:nvPr>
            <p:ph idx="1"/>
          </p:nvPr>
        </p:nvSpPr>
        <p:spPr>
          <a:xfrm>
            <a:off x="4053128" y="2723314"/>
            <a:ext cx="4070578" cy="2613612"/>
          </a:xfrm>
        </p:spPr>
        <p:txBody>
          <a:bodyPr anchor="t">
            <a:normAutofit/>
          </a:bodyPr>
          <a:lstStyle/>
          <a:p>
            <a:pPr>
              <a:buClr>
                <a:srgbClr val="F4A443"/>
              </a:buClr>
            </a:pPr>
            <a:r>
              <a:rPr lang="en-US" dirty="0">
                <a:solidFill>
                  <a:srgbClr val="FFFFFE"/>
                </a:solidFill>
              </a:rPr>
              <a:t>State- of-the-art object detection system:  YOLOv3</a:t>
            </a:r>
          </a:p>
          <a:p>
            <a:pPr>
              <a:buClr>
                <a:srgbClr val="F4A443"/>
              </a:buClr>
            </a:pPr>
            <a:r>
              <a:rPr lang="en-US" dirty="0">
                <a:solidFill>
                  <a:srgbClr val="FFFFFE"/>
                </a:solidFill>
              </a:rPr>
              <a:t>Only last-layer outputs are used </a:t>
            </a:r>
          </a:p>
          <a:p>
            <a:pPr>
              <a:buClr>
                <a:srgbClr val="F4A443"/>
              </a:buClr>
            </a:pPr>
            <a:r>
              <a:rPr lang="en-US" dirty="0">
                <a:solidFill>
                  <a:srgbClr val="FFFFFE"/>
                </a:solidFill>
              </a:rPr>
              <a:t>We want to extract new features from previous layers of YOLOv3</a:t>
            </a:r>
          </a:p>
        </p:txBody>
      </p:sp>
      <p:sp>
        <p:nvSpPr>
          <p:cNvPr id="4" name="Rectangle 3">
            <a:extLst>
              <a:ext uri="{FF2B5EF4-FFF2-40B4-BE49-F238E27FC236}">
                <a16:creationId xmlns:a16="http://schemas.microsoft.com/office/drawing/2014/main" id="{908C6534-4165-9F41-934B-298C421C3F55}"/>
              </a:ext>
            </a:extLst>
          </p:cNvPr>
          <p:cNvSpPr/>
          <p:nvPr/>
        </p:nvSpPr>
        <p:spPr>
          <a:xfrm>
            <a:off x="5391800" y="3244334"/>
            <a:ext cx="248786" cy="369332"/>
          </a:xfrm>
          <a:prstGeom prst="rect">
            <a:avLst/>
          </a:prstGeom>
        </p:spPr>
        <p:txBody>
          <a:bodyPr wrap="none">
            <a:spAutoFit/>
          </a:bodyPr>
          <a:lstStyle/>
          <a:p>
            <a:pPr>
              <a:spcAft>
                <a:spcPts val="600"/>
              </a:spcAft>
            </a:pPr>
            <a:r>
              <a:rPr lang="en-US"/>
              <a:t> </a:t>
            </a:r>
          </a:p>
        </p:txBody>
      </p:sp>
    </p:spTree>
    <p:extLst>
      <p:ext uri="{BB962C8B-B14F-4D97-AF65-F5344CB8AC3E}">
        <p14:creationId xmlns:p14="http://schemas.microsoft.com/office/powerpoint/2010/main" val="2256076824"/>
      </p:ext>
    </p:extLst>
  </p:cSld>
  <p:clrMapOvr>
    <a:masterClrMapping/>
  </p:clrMapOvr>
  <mc:AlternateContent xmlns:mc="http://schemas.openxmlformats.org/markup-compatibility/2006">
    <mc:Choice xmlns:p14="http://schemas.microsoft.com/office/powerpoint/2010/main" Requires="p14">
      <p:transition spd="slow" p14:dur="2000" advTm="43859"/>
    </mc:Choice>
    <mc:Fallback>
      <p:transition spd="slow" advTm="438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8"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0" name="Rectangle 19">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1">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939337E-97B3-E346-AE1D-00632ED9EB42}"/>
              </a:ext>
            </a:extLst>
          </p:cNvPr>
          <p:cNvSpPr>
            <a:spLocks noGrp="1"/>
          </p:cNvSpPr>
          <p:nvPr>
            <p:ph type="title"/>
          </p:nvPr>
        </p:nvSpPr>
        <p:spPr>
          <a:xfrm>
            <a:off x="1467965" y="5093994"/>
            <a:ext cx="8637073" cy="558063"/>
          </a:xfrm>
        </p:spPr>
        <p:txBody>
          <a:bodyPr vert="horz" lIns="91440" tIns="45720" rIns="91440" bIns="0" rtlCol="0" anchor="b">
            <a:normAutofit/>
          </a:bodyPr>
          <a:lstStyle/>
          <a:p>
            <a:r>
              <a:rPr lang="en-US" sz="3600" cap="none" dirty="0">
                <a:latin typeface="+mn-lt"/>
              </a:rPr>
              <a:t>YOLOV3 feature extractor: Dartknet-53</a:t>
            </a:r>
          </a:p>
        </p:txBody>
      </p:sp>
      <p:pic>
        <p:nvPicPr>
          <p:cNvPr id="52" name="Content Placeholder 4">
            <a:extLst>
              <a:ext uri="{FF2B5EF4-FFF2-40B4-BE49-F238E27FC236}">
                <a16:creationId xmlns:a16="http://schemas.microsoft.com/office/drawing/2014/main" id="{C0ED2444-AC81-9040-90B6-ED616FA527A8}"/>
              </a:ext>
            </a:extLst>
          </p:cNvPr>
          <p:cNvPicPr>
            <a:picLocks noGrp="1" noChangeAspect="1"/>
          </p:cNvPicPr>
          <p:nvPr>
            <p:ph idx="1"/>
          </p:nvPr>
        </p:nvPicPr>
        <p:blipFill>
          <a:blip r:embed="rId4"/>
          <a:stretch>
            <a:fillRect/>
          </a:stretch>
        </p:blipFill>
        <p:spPr>
          <a:xfrm>
            <a:off x="1467965" y="616222"/>
            <a:ext cx="3718207" cy="4126468"/>
          </a:xfrm>
          <a:prstGeom prst="rect">
            <a:avLst/>
          </a:prstGeom>
        </p:spPr>
      </p:pic>
      <p:cxnSp>
        <p:nvCxnSpPr>
          <p:cNvPr id="53" name="Straight Connector 23">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4" name="Picture 25">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5" name="Straight Connector 27">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18FFC31-3775-A440-AE03-0E89AD51FF3B}"/>
              </a:ext>
            </a:extLst>
          </p:cNvPr>
          <p:cNvSpPr txBox="1"/>
          <p:nvPr/>
        </p:nvSpPr>
        <p:spPr>
          <a:xfrm>
            <a:off x="2748199" y="172009"/>
            <a:ext cx="2114684" cy="430887"/>
          </a:xfrm>
          <a:prstGeom prst="rect">
            <a:avLst/>
          </a:prstGeom>
          <a:noFill/>
        </p:spPr>
        <p:txBody>
          <a:bodyPr wrap="square" rtlCol="0">
            <a:spAutoFit/>
          </a:bodyPr>
          <a:lstStyle/>
          <a:p>
            <a:r>
              <a:rPr lang="en-US" sz="2200" dirty="0"/>
              <a:t>Structure</a:t>
            </a:r>
          </a:p>
        </p:txBody>
      </p:sp>
      <p:sp>
        <p:nvSpPr>
          <p:cNvPr id="4" name="TextBox 3">
            <a:extLst>
              <a:ext uri="{FF2B5EF4-FFF2-40B4-BE49-F238E27FC236}">
                <a16:creationId xmlns:a16="http://schemas.microsoft.com/office/drawing/2014/main" id="{13AEC092-C701-4847-8920-C1D26E6F66CF}"/>
              </a:ext>
            </a:extLst>
          </p:cNvPr>
          <p:cNvSpPr txBox="1"/>
          <p:nvPr/>
        </p:nvSpPr>
        <p:spPr>
          <a:xfrm>
            <a:off x="7022887" y="161120"/>
            <a:ext cx="2802089" cy="430887"/>
          </a:xfrm>
          <a:prstGeom prst="rect">
            <a:avLst/>
          </a:prstGeom>
          <a:noFill/>
        </p:spPr>
        <p:txBody>
          <a:bodyPr wrap="square" rtlCol="0">
            <a:spAutoFit/>
          </a:bodyPr>
          <a:lstStyle/>
          <a:p>
            <a:r>
              <a:rPr lang="en-US" sz="2200" dirty="0"/>
              <a:t>Layers: 6 categories</a:t>
            </a:r>
          </a:p>
        </p:txBody>
      </p:sp>
      <p:pic>
        <p:nvPicPr>
          <p:cNvPr id="6" name="Picture 5">
            <a:extLst>
              <a:ext uri="{FF2B5EF4-FFF2-40B4-BE49-F238E27FC236}">
                <a16:creationId xmlns:a16="http://schemas.microsoft.com/office/drawing/2014/main" id="{05F6C2BF-1E3B-DA42-843C-C641AF214360}"/>
              </a:ext>
            </a:extLst>
          </p:cNvPr>
          <p:cNvPicPr>
            <a:picLocks noChangeAspect="1"/>
          </p:cNvPicPr>
          <p:nvPr/>
        </p:nvPicPr>
        <p:blipFill>
          <a:blip r:embed="rId5"/>
          <a:stretch>
            <a:fillRect/>
          </a:stretch>
        </p:blipFill>
        <p:spPr>
          <a:xfrm>
            <a:off x="5444001" y="562132"/>
            <a:ext cx="5959863" cy="4145197"/>
          </a:xfrm>
          <a:prstGeom prst="rect">
            <a:avLst/>
          </a:prstGeom>
        </p:spPr>
      </p:pic>
    </p:spTree>
    <p:extLst>
      <p:ext uri="{BB962C8B-B14F-4D97-AF65-F5344CB8AC3E}">
        <p14:creationId xmlns:p14="http://schemas.microsoft.com/office/powerpoint/2010/main" val="3476562498"/>
      </p:ext>
    </p:extLst>
  </p:cSld>
  <p:clrMapOvr>
    <a:masterClrMapping/>
  </p:clrMapOvr>
  <mc:AlternateContent xmlns:mc="http://schemas.openxmlformats.org/markup-compatibility/2006">
    <mc:Choice xmlns:p14="http://schemas.microsoft.com/office/powerpoint/2010/main" Requires="p14">
      <p:transition spd="slow" p14:dur="2000" advTm="56853"/>
    </mc:Choice>
    <mc:Fallback>
      <p:transition spd="slow" advTm="5685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EAB593-DAF5-0E48-9876-E9E108D1A4BD}"/>
              </a:ext>
            </a:extLst>
          </p:cNvPr>
          <p:cNvSpPr txBox="1"/>
          <p:nvPr/>
        </p:nvSpPr>
        <p:spPr>
          <a:xfrm>
            <a:off x="1450479" y="804519"/>
            <a:ext cx="96043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dirty="0">
                <a:ea typeface="+mj-ea"/>
                <a:cs typeface="+mj-cs"/>
              </a:rPr>
              <a:t>How to select from the huge number of features inside YOLOv3?</a:t>
            </a:r>
          </a:p>
        </p:txBody>
      </p:sp>
      <p:graphicFrame>
        <p:nvGraphicFramePr>
          <p:cNvPr id="23" name="Content Placeholder 2">
            <a:extLst>
              <a:ext uri="{FF2B5EF4-FFF2-40B4-BE49-F238E27FC236}">
                <a16:creationId xmlns:a16="http://schemas.microsoft.com/office/drawing/2014/main" id="{15539E5B-FDD7-4DF1-B313-51CA009C5745}"/>
              </a:ext>
            </a:extLst>
          </p:cNvPr>
          <p:cNvGraphicFramePr>
            <a:graphicFrameLocks noGrp="1"/>
          </p:cNvGraphicFramePr>
          <p:nvPr>
            <p:ph idx="1"/>
            <p:extLst>
              <p:ext uri="{D42A27DB-BD31-4B8C-83A1-F6EECF244321}">
                <p14:modId xmlns:p14="http://schemas.microsoft.com/office/powerpoint/2010/main" val="2780163453"/>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2013097"/>
      </p:ext>
    </p:extLst>
  </p:cSld>
  <p:clrMapOvr>
    <a:masterClrMapping/>
  </p:clrMapOvr>
  <mc:AlternateContent xmlns:mc="http://schemas.openxmlformats.org/markup-compatibility/2006">
    <mc:Choice xmlns:p14="http://schemas.microsoft.com/office/powerpoint/2010/main" Requires="p14">
      <p:transition spd="slow" p14:dur="2000" advTm="38592"/>
    </mc:Choice>
    <mc:Fallback>
      <p:transition spd="slow" advTm="385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1" name="Rectangle 30">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6" name="Content Placeholder 2">
            <a:extLst>
              <a:ext uri="{FF2B5EF4-FFF2-40B4-BE49-F238E27FC236}">
                <a16:creationId xmlns:a16="http://schemas.microsoft.com/office/drawing/2014/main" id="{4A7FED72-F53A-443B-9D38-E1375B81FDDD}"/>
              </a:ext>
            </a:extLst>
          </p:cNvPr>
          <p:cNvGraphicFramePr>
            <a:graphicFrameLocks noGrp="1"/>
          </p:cNvGraphicFramePr>
          <p:nvPr>
            <p:ph idx="1"/>
            <p:extLst>
              <p:ext uri="{D42A27DB-BD31-4B8C-83A1-F6EECF244321}">
                <p14:modId xmlns:p14="http://schemas.microsoft.com/office/powerpoint/2010/main" val="175022805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7C42447-67A6-C14E-B91E-EF2DC19DF6F7}"/>
              </a:ext>
            </a:extLst>
          </p:cNvPr>
          <p:cNvSpPr txBox="1"/>
          <p:nvPr/>
        </p:nvSpPr>
        <p:spPr>
          <a:xfrm>
            <a:off x="2133344" y="2165774"/>
            <a:ext cx="2911163" cy="584775"/>
          </a:xfrm>
          <a:prstGeom prst="rect">
            <a:avLst/>
          </a:prstGeom>
          <a:noFill/>
        </p:spPr>
        <p:txBody>
          <a:bodyPr wrap="square" rtlCol="0">
            <a:spAutoFit/>
          </a:bodyPr>
          <a:lstStyle/>
          <a:p>
            <a:r>
              <a:rPr lang="en-US" sz="3200" dirty="0"/>
              <a:t>New algorithm</a:t>
            </a:r>
          </a:p>
        </p:txBody>
      </p:sp>
      <p:sp>
        <p:nvSpPr>
          <p:cNvPr id="7" name="TextBox 6">
            <a:extLst>
              <a:ext uri="{FF2B5EF4-FFF2-40B4-BE49-F238E27FC236}">
                <a16:creationId xmlns:a16="http://schemas.microsoft.com/office/drawing/2014/main" id="{90B79E53-5F65-8040-95AE-5AAC10666E06}"/>
              </a:ext>
            </a:extLst>
          </p:cNvPr>
          <p:cNvSpPr txBox="1"/>
          <p:nvPr/>
        </p:nvSpPr>
        <p:spPr>
          <a:xfrm>
            <a:off x="8064964" y="2187955"/>
            <a:ext cx="1993692" cy="584775"/>
          </a:xfrm>
          <a:prstGeom prst="rect">
            <a:avLst/>
          </a:prstGeom>
          <a:noFill/>
        </p:spPr>
        <p:txBody>
          <a:bodyPr wrap="square" rtlCol="0">
            <a:spAutoFit/>
          </a:bodyPr>
          <a:lstStyle/>
          <a:p>
            <a:r>
              <a:rPr lang="en-US" sz="3200" dirty="0"/>
              <a:t>Based on</a:t>
            </a:r>
          </a:p>
        </p:txBody>
      </p:sp>
    </p:spTree>
    <p:extLst>
      <p:ext uri="{BB962C8B-B14F-4D97-AF65-F5344CB8AC3E}">
        <p14:creationId xmlns:p14="http://schemas.microsoft.com/office/powerpoint/2010/main" val="2800044277"/>
      </p:ext>
    </p:extLst>
  </p:cSld>
  <p:clrMapOvr>
    <a:masterClrMapping/>
  </p:clrMapOvr>
  <mc:AlternateContent xmlns:mc="http://schemas.openxmlformats.org/markup-compatibility/2006">
    <mc:Choice xmlns:p14="http://schemas.microsoft.com/office/powerpoint/2010/main" Requires="p14">
      <p:transition spd="slow" p14:dur="2000" advTm="14772"/>
    </mc:Choice>
    <mc:Fallback>
      <p:transition spd="slow" advTm="1477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1B6FE1E6-1155-46CD-9113-BC03DDD53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F80DFCE9-814C-46CF-8B54-3DF7C405D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39C6C66-A4C5-1B4E-92F8-6CA040EDFE6E}"/>
              </a:ext>
            </a:extLst>
          </p:cNvPr>
          <p:cNvSpPr>
            <a:spLocks noGrp="1"/>
          </p:cNvSpPr>
          <p:nvPr>
            <p:ph type="title"/>
          </p:nvPr>
        </p:nvSpPr>
        <p:spPr>
          <a:xfrm>
            <a:off x="1451581" y="5008500"/>
            <a:ext cx="9603272" cy="960755"/>
          </a:xfrm>
        </p:spPr>
        <p:txBody>
          <a:bodyPr anchor="t">
            <a:normAutofit/>
          </a:bodyPr>
          <a:lstStyle/>
          <a:p>
            <a:r>
              <a:rPr lang="en-US" cap="none" dirty="0"/>
              <a:t>Activation level in CNNs</a:t>
            </a:r>
          </a:p>
        </p:txBody>
      </p:sp>
      <p:cxnSp>
        <p:nvCxnSpPr>
          <p:cNvPr id="24" name="Straight Connector 13">
            <a:extLst>
              <a:ext uri="{FF2B5EF4-FFF2-40B4-BE49-F238E27FC236}">
                <a16:creationId xmlns:a16="http://schemas.microsoft.com/office/drawing/2014/main" id="{34EA8DE4-CCC2-431B-8C80-EA90145DB8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826256"/>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15">
            <a:extLst>
              <a:ext uri="{FF2B5EF4-FFF2-40B4-BE49-F238E27FC236}">
                <a16:creationId xmlns:a16="http://schemas.microsoft.com/office/drawing/2014/main" id="{4CB4C886-8576-4974-AB93-DE953D243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15050"/>
            <a:ext cx="12192000" cy="742950"/>
          </a:xfrm>
          <a:prstGeom prst="rect">
            <a:avLst/>
          </a:prstGeom>
        </p:spPr>
      </p:pic>
      <p:cxnSp>
        <p:nvCxnSpPr>
          <p:cNvPr id="26" name="Straight Connector 17">
            <a:extLst>
              <a:ext uri="{FF2B5EF4-FFF2-40B4-BE49-F238E27FC236}">
                <a16:creationId xmlns:a16="http://schemas.microsoft.com/office/drawing/2014/main" id="{9F386762-7F04-4308-9C63-5F9B6DD515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2">
            <a:extLst>
              <a:ext uri="{FF2B5EF4-FFF2-40B4-BE49-F238E27FC236}">
                <a16:creationId xmlns:a16="http://schemas.microsoft.com/office/drawing/2014/main" id="{DECFD6E1-08F7-4268-9C41-9741853949B8}"/>
              </a:ext>
            </a:extLst>
          </p:cNvPr>
          <p:cNvGraphicFramePr>
            <a:graphicFrameLocks noGrp="1"/>
          </p:cNvGraphicFramePr>
          <p:nvPr>
            <p:ph idx="1"/>
            <p:extLst>
              <p:ext uri="{D42A27DB-BD31-4B8C-83A1-F6EECF244321}">
                <p14:modId xmlns:p14="http://schemas.microsoft.com/office/powerpoint/2010/main" val="630973493"/>
              </p:ext>
            </p:extLst>
          </p:nvPr>
        </p:nvGraphicFramePr>
        <p:xfrm>
          <a:off x="1450975" y="933450"/>
          <a:ext cx="9604375" cy="3449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9388240"/>
      </p:ext>
    </p:extLst>
  </p:cSld>
  <p:clrMapOvr>
    <a:masterClrMapping/>
  </p:clrMapOvr>
  <mc:AlternateContent xmlns:mc="http://schemas.openxmlformats.org/markup-compatibility/2006">
    <mc:Choice xmlns:p14="http://schemas.microsoft.com/office/powerpoint/2010/main" Requires="p14">
      <p:transition spd="slow" p14:dur="2000" advTm="8616"/>
    </mc:Choice>
    <mc:Fallback>
      <p:transition spd="slow" advTm="8616"/>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2838</Words>
  <Application>Microsoft Macintosh PowerPoint</Application>
  <PresentationFormat>Widescreen</PresentationFormat>
  <Paragraphs>146</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Gallery</vt:lpstr>
      <vt:lpstr>Filter Selection in YOLOv3 for Object Tracking Efficiency Enhancement</vt:lpstr>
      <vt:lpstr>Introduction </vt:lpstr>
      <vt:lpstr>Problem </vt:lpstr>
      <vt:lpstr>Solution</vt:lpstr>
      <vt:lpstr>How? </vt:lpstr>
      <vt:lpstr>YOLOV3 feature extractor: Dartknet-53</vt:lpstr>
      <vt:lpstr>PowerPoint Presentation</vt:lpstr>
      <vt:lpstr>PowerPoint Presentation</vt:lpstr>
      <vt:lpstr>Activation level in CNNs</vt:lpstr>
      <vt:lpstr>Filter selection algorithm</vt:lpstr>
      <vt:lpstr>Experiment: dataset</vt:lpstr>
      <vt:lpstr>Experiment</vt:lpstr>
      <vt:lpstr>Results: conv_1,  Filter 7, 9, 23 are chosen</vt:lpstr>
      <vt:lpstr>Results: conv_30, Filter 8, 15, 24 are chosen</vt:lpstr>
      <vt:lpstr>Results: conv_70, filter 8, 13, 16 are chosen </vt:lpstr>
      <vt:lpstr>Cars testing results: conv_1</vt:lpstr>
      <vt:lpstr>PowerPoint Presentation</vt:lpstr>
      <vt:lpstr>PowerPoint Presentation</vt:lpstr>
      <vt:lpstr>Pedestrians testing results: conv_1</vt:lpstr>
      <vt:lpstr>Pedestrians testing results: conv_30</vt:lpstr>
      <vt:lpstr>Pedestrians testing results: conv_70</vt:lpstr>
      <vt:lpstr>Results </vt:lpstr>
      <vt:lpstr>Discussion</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 Selection in YOLOv3 for Object Tracking Efficiency Enhancement</dc:title>
  <dc:creator>Yun Chen</dc:creator>
  <cp:lastModifiedBy>Yun Chen</cp:lastModifiedBy>
  <cp:revision>5</cp:revision>
  <dcterms:created xsi:type="dcterms:W3CDTF">2019-08-16T07:42:49Z</dcterms:created>
  <dcterms:modified xsi:type="dcterms:W3CDTF">2019-08-16T14:17:27Z</dcterms:modified>
</cp:coreProperties>
</file>